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4" r:id="rId6"/>
    <p:sldId id="270" r:id="rId7"/>
    <p:sldId id="265" r:id="rId8"/>
    <p:sldId id="262" r:id="rId9"/>
    <p:sldId id="261" r:id="rId10"/>
    <p:sldId id="263" r:id="rId11"/>
    <p:sldId id="260" r:id="rId12"/>
    <p:sldId id="266" r:id="rId13"/>
    <p:sldId id="267" r:id="rId14"/>
    <p:sldId id="268" r:id="rId15"/>
    <p:sldId id="271" r:id="rId16"/>
    <p:sldId id="269" r:id="rId17"/>
    <p:sldId id="272" r:id="rId18"/>
    <p:sldId id="273" r:id="rId19"/>
    <p:sldId id="275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AA0C310-7F49-44AD-BFC1-8406FDE5BDD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AA0C310-7F49-44AD-BFC1-8406FDE5BDD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A0C310-7F49-44AD-BFC1-8406FDE5BDDD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Capítulo 7  - Rogers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Mineralogia do manto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5286412" cy="5138758"/>
          </a:xfrm>
        </p:spPr>
        <p:txBody>
          <a:bodyPr>
            <a:normAutofit/>
          </a:bodyPr>
          <a:lstStyle/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 Estudada via prensas de diamante (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diamond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anvil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) e aquecimento por laser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Principais para pressões extremas (134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GPa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, na camada D’’:  </a:t>
            </a:r>
          </a:p>
          <a:p>
            <a:r>
              <a:rPr lang="pt-BR" sz="1600" dirty="0" err="1">
                <a:latin typeface="Verdana" pitchFamily="34" charset="0"/>
                <a:ea typeface="Verdana" pitchFamily="34" charset="0"/>
              </a:rPr>
              <a:t>Mg-perovskita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se transforma em 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post-perovskita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com 35 de aumento de densidade.</a:t>
            </a:r>
          </a:p>
          <a:p>
            <a:endParaRPr lang="pt-BR" sz="1600" dirty="0">
              <a:latin typeface="Verdana" pitchFamily="34" charset="0"/>
              <a:ea typeface="Verdana" pitchFamily="34" charset="0"/>
            </a:endParaRP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Essa transformação pode explicar anisotropias sísmicas observadas</a:t>
            </a:r>
          </a:p>
          <a:p>
            <a:endParaRPr lang="pt-BR" sz="1800" dirty="0">
              <a:latin typeface="Verdana" pitchFamily="34" charset="0"/>
              <a:ea typeface="Verdana" pitchFamily="34" charset="0"/>
            </a:endParaRP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Hoje há consenso de que as variações de velocidade estão relacionadas com mudanças de fase dentro de uma mesma composição geral dos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peridotitos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.</a:t>
            </a:r>
          </a:p>
          <a:p>
            <a:pPr>
              <a:buNone/>
            </a:pPr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endParaRPr lang="pt-BR" sz="21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3019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Mineralogia do Manto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634241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428736"/>
            <a:ext cx="1190629" cy="501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Tomografia sísmica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4786322"/>
            <a:ext cx="8643998" cy="171451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endParaRPr lang="pt-BR" sz="21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7934319" cy="361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57158" y="4786322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Mostram percentuais na diferenças de velocidade com respeito a uma modelo (PREM ou IASPEI91)</a:t>
            </a:r>
          </a:p>
          <a:p>
            <a:r>
              <a:rPr lang="pt-BR" dirty="0"/>
              <a:t>Diferenças de velocidade: composicional ou temperatura?</a:t>
            </a:r>
          </a:p>
          <a:p>
            <a:r>
              <a:rPr lang="pt-BR" dirty="0"/>
              <a:t>Modelos 2D e 3D.</a:t>
            </a:r>
          </a:p>
          <a:p>
            <a:r>
              <a:rPr lang="pt-BR" dirty="0"/>
              <a:t>Resolução atual: feições com no mínimo 100 km de largura.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4786322"/>
            <a:ext cx="8643998" cy="171451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endParaRPr lang="pt-BR" sz="21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Imagem 8" descr="IASP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1" y="357166"/>
            <a:ext cx="3805544" cy="6500834"/>
          </a:xfrm>
          <a:prstGeom prst="rect">
            <a:avLst/>
          </a:prstGeom>
        </p:spPr>
      </p:pic>
      <p:pic>
        <p:nvPicPr>
          <p:cNvPr id="10" name="Imagem 9" descr="PR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0" y="285728"/>
            <a:ext cx="3997948" cy="6572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Imagens: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4786322"/>
            <a:ext cx="8643998" cy="171451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endParaRPr lang="pt-BR" sz="21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58007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4324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357562"/>
            <a:ext cx="46863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285720" y="157161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Tomografia sísmica da região onde deve estar ocorrendo a </a:t>
            </a:r>
            <a:r>
              <a:rPr lang="pt-BR" dirty="0" err="1"/>
              <a:t>subducção</a:t>
            </a:r>
            <a:r>
              <a:rPr lang="pt-BR" dirty="0"/>
              <a:t> da placa de </a:t>
            </a:r>
            <a:r>
              <a:rPr lang="pt-BR" dirty="0" err="1"/>
              <a:t>Farallon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Imagens: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4786322"/>
            <a:ext cx="8643998" cy="171451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endParaRPr lang="pt-BR" sz="21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/>
          <a:srcRect b="50000"/>
          <a:stretch/>
        </p:blipFill>
        <p:spPr bwMode="auto">
          <a:xfrm>
            <a:off x="3214678" y="0"/>
            <a:ext cx="5800725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29000"/>
            <a:ext cx="4324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4365104"/>
            <a:ext cx="46863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51520" y="3779167"/>
            <a:ext cx="5469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Placa tem velocidade maior – placa mais fria e mais densa</a:t>
            </a:r>
          </a:p>
        </p:txBody>
      </p:sp>
      <p:sp>
        <p:nvSpPr>
          <p:cNvPr id="8" name="Forma livre 7"/>
          <p:cNvSpPr/>
          <p:nvPr/>
        </p:nvSpPr>
        <p:spPr>
          <a:xfrm>
            <a:off x="3779912" y="518798"/>
            <a:ext cx="2017039" cy="605946"/>
          </a:xfrm>
          <a:custGeom>
            <a:avLst/>
            <a:gdLst>
              <a:gd name="connsiteX0" fmla="*/ 2073209 w 2073209"/>
              <a:gd name="connsiteY0" fmla="*/ 223074 h 688900"/>
              <a:gd name="connsiteX1" fmla="*/ 2064583 w 2073209"/>
              <a:gd name="connsiteY1" fmla="*/ 179942 h 688900"/>
              <a:gd name="connsiteX2" fmla="*/ 2038703 w 2073209"/>
              <a:gd name="connsiteY2" fmla="*/ 154062 h 688900"/>
              <a:gd name="connsiteX3" fmla="*/ 1995571 w 2073209"/>
              <a:gd name="connsiteY3" fmla="*/ 119557 h 688900"/>
              <a:gd name="connsiteX4" fmla="*/ 1969692 w 2073209"/>
              <a:gd name="connsiteY4" fmla="*/ 102304 h 688900"/>
              <a:gd name="connsiteX5" fmla="*/ 1917933 w 2073209"/>
              <a:gd name="connsiteY5" fmla="*/ 85051 h 688900"/>
              <a:gd name="connsiteX6" fmla="*/ 1892054 w 2073209"/>
              <a:gd name="connsiteY6" fmla="*/ 76425 h 688900"/>
              <a:gd name="connsiteX7" fmla="*/ 1857549 w 2073209"/>
              <a:gd name="connsiteY7" fmla="*/ 59172 h 688900"/>
              <a:gd name="connsiteX8" fmla="*/ 1814416 w 2073209"/>
              <a:gd name="connsiteY8" fmla="*/ 50545 h 688900"/>
              <a:gd name="connsiteX9" fmla="*/ 1702273 w 2073209"/>
              <a:gd name="connsiteY9" fmla="*/ 33293 h 688900"/>
              <a:gd name="connsiteX10" fmla="*/ 1650515 w 2073209"/>
              <a:gd name="connsiteY10" fmla="*/ 24666 h 688900"/>
              <a:gd name="connsiteX11" fmla="*/ 1443481 w 2073209"/>
              <a:gd name="connsiteY11" fmla="*/ 16040 h 688900"/>
              <a:gd name="connsiteX12" fmla="*/ 977654 w 2073209"/>
              <a:gd name="connsiteY12" fmla="*/ 16040 h 688900"/>
              <a:gd name="connsiteX13" fmla="*/ 900016 w 2073209"/>
              <a:gd name="connsiteY13" fmla="*/ 50545 h 688900"/>
              <a:gd name="connsiteX14" fmla="*/ 874137 w 2073209"/>
              <a:gd name="connsiteY14" fmla="*/ 59172 h 688900"/>
              <a:gd name="connsiteX15" fmla="*/ 796500 w 2073209"/>
              <a:gd name="connsiteY15" fmla="*/ 110930 h 688900"/>
              <a:gd name="connsiteX16" fmla="*/ 770620 w 2073209"/>
              <a:gd name="connsiteY16" fmla="*/ 128183 h 688900"/>
              <a:gd name="connsiteX17" fmla="*/ 718862 w 2073209"/>
              <a:gd name="connsiteY17" fmla="*/ 145436 h 688900"/>
              <a:gd name="connsiteX18" fmla="*/ 649850 w 2073209"/>
              <a:gd name="connsiteY18" fmla="*/ 179942 h 688900"/>
              <a:gd name="connsiteX19" fmla="*/ 623971 w 2073209"/>
              <a:gd name="connsiteY19" fmla="*/ 197194 h 688900"/>
              <a:gd name="connsiteX20" fmla="*/ 572213 w 2073209"/>
              <a:gd name="connsiteY20" fmla="*/ 214447 h 688900"/>
              <a:gd name="connsiteX21" fmla="*/ 546333 w 2073209"/>
              <a:gd name="connsiteY21" fmla="*/ 223074 h 688900"/>
              <a:gd name="connsiteX22" fmla="*/ 494575 w 2073209"/>
              <a:gd name="connsiteY22" fmla="*/ 248953 h 688900"/>
              <a:gd name="connsiteX23" fmla="*/ 468696 w 2073209"/>
              <a:gd name="connsiteY23" fmla="*/ 266206 h 688900"/>
              <a:gd name="connsiteX24" fmla="*/ 442816 w 2073209"/>
              <a:gd name="connsiteY24" fmla="*/ 274832 h 688900"/>
              <a:gd name="connsiteX25" fmla="*/ 296167 w 2073209"/>
              <a:gd name="connsiteY25" fmla="*/ 300711 h 688900"/>
              <a:gd name="connsiteX26" fmla="*/ 175398 w 2073209"/>
              <a:gd name="connsiteY26" fmla="*/ 335217 h 688900"/>
              <a:gd name="connsiteX27" fmla="*/ 149518 w 2073209"/>
              <a:gd name="connsiteY27" fmla="*/ 343844 h 688900"/>
              <a:gd name="connsiteX28" fmla="*/ 97760 w 2073209"/>
              <a:gd name="connsiteY28" fmla="*/ 369723 h 688900"/>
              <a:gd name="connsiteX29" fmla="*/ 46001 w 2073209"/>
              <a:gd name="connsiteY29" fmla="*/ 404228 h 688900"/>
              <a:gd name="connsiteX30" fmla="*/ 20122 w 2073209"/>
              <a:gd name="connsiteY30" fmla="*/ 430108 h 688900"/>
              <a:gd name="connsiteX31" fmla="*/ 28749 w 2073209"/>
              <a:gd name="connsiteY31" fmla="*/ 663021 h 688900"/>
              <a:gd name="connsiteX32" fmla="*/ 89133 w 2073209"/>
              <a:gd name="connsiteY32" fmla="*/ 688900 h 688900"/>
              <a:gd name="connsiteX33" fmla="*/ 494575 w 2073209"/>
              <a:gd name="connsiteY33" fmla="*/ 680274 h 688900"/>
              <a:gd name="connsiteX34" fmla="*/ 589466 w 2073209"/>
              <a:gd name="connsiteY34" fmla="*/ 654394 h 688900"/>
              <a:gd name="connsiteX35" fmla="*/ 658477 w 2073209"/>
              <a:gd name="connsiteY35" fmla="*/ 637142 h 688900"/>
              <a:gd name="connsiteX36" fmla="*/ 744741 w 2073209"/>
              <a:gd name="connsiteY36" fmla="*/ 611262 h 688900"/>
              <a:gd name="connsiteX37" fmla="*/ 770620 w 2073209"/>
              <a:gd name="connsiteY37" fmla="*/ 602636 h 688900"/>
              <a:gd name="connsiteX38" fmla="*/ 856884 w 2073209"/>
              <a:gd name="connsiteY38" fmla="*/ 594010 h 688900"/>
              <a:gd name="connsiteX39" fmla="*/ 882764 w 2073209"/>
              <a:gd name="connsiteY39" fmla="*/ 585383 h 688900"/>
              <a:gd name="connsiteX40" fmla="*/ 943149 w 2073209"/>
              <a:gd name="connsiteY40" fmla="*/ 568130 h 688900"/>
              <a:gd name="connsiteX41" fmla="*/ 969028 w 2073209"/>
              <a:gd name="connsiteY41" fmla="*/ 550877 h 688900"/>
              <a:gd name="connsiteX42" fmla="*/ 994907 w 2073209"/>
              <a:gd name="connsiteY42" fmla="*/ 542251 h 688900"/>
              <a:gd name="connsiteX43" fmla="*/ 951775 w 2073209"/>
              <a:gd name="connsiteY43" fmla="*/ 550877 h 688900"/>
              <a:gd name="connsiteX44" fmla="*/ 856884 w 2073209"/>
              <a:gd name="connsiteY44" fmla="*/ 568130 h 688900"/>
              <a:gd name="connsiteX45" fmla="*/ 822379 w 2073209"/>
              <a:gd name="connsiteY45" fmla="*/ 585383 h 688900"/>
              <a:gd name="connsiteX46" fmla="*/ 761994 w 2073209"/>
              <a:gd name="connsiteY46" fmla="*/ 602636 h 688900"/>
              <a:gd name="connsiteX47" fmla="*/ 692983 w 2073209"/>
              <a:gd name="connsiteY47" fmla="*/ 611262 h 688900"/>
              <a:gd name="connsiteX48" fmla="*/ 520454 w 2073209"/>
              <a:gd name="connsiteY48" fmla="*/ 637142 h 688900"/>
              <a:gd name="connsiteX49" fmla="*/ 503201 w 2073209"/>
              <a:gd name="connsiteY49" fmla="*/ 663021 h 688900"/>
              <a:gd name="connsiteX50" fmla="*/ 572213 w 2073209"/>
              <a:gd name="connsiteY50" fmla="*/ 645768 h 688900"/>
              <a:gd name="connsiteX51" fmla="*/ 598092 w 2073209"/>
              <a:gd name="connsiteY51" fmla="*/ 628515 h 688900"/>
              <a:gd name="connsiteX52" fmla="*/ 658477 w 2073209"/>
              <a:gd name="connsiteY52" fmla="*/ 611262 h 688900"/>
              <a:gd name="connsiteX53" fmla="*/ 710235 w 2073209"/>
              <a:gd name="connsiteY53" fmla="*/ 594010 h 688900"/>
              <a:gd name="connsiteX54" fmla="*/ 753367 w 2073209"/>
              <a:gd name="connsiteY54" fmla="*/ 585383 h 688900"/>
              <a:gd name="connsiteX55" fmla="*/ 805126 w 2073209"/>
              <a:gd name="connsiteY55" fmla="*/ 568130 h 688900"/>
              <a:gd name="connsiteX56" fmla="*/ 831005 w 2073209"/>
              <a:gd name="connsiteY56" fmla="*/ 559504 h 688900"/>
              <a:gd name="connsiteX57" fmla="*/ 917269 w 2073209"/>
              <a:gd name="connsiteY57" fmla="*/ 542251 h 688900"/>
              <a:gd name="connsiteX58" fmla="*/ 977654 w 2073209"/>
              <a:gd name="connsiteY58" fmla="*/ 524998 h 688900"/>
              <a:gd name="connsiteX59" fmla="*/ 1020786 w 2073209"/>
              <a:gd name="connsiteY59" fmla="*/ 516372 h 688900"/>
              <a:gd name="connsiteX60" fmla="*/ 1046666 w 2073209"/>
              <a:gd name="connsiteY60" fmla="*/ 507745 h 688900"/>
              <a:gd name="connsiteX61" fmla="*/ 1089798 w 2073209"/>
              <a:gd name="connsiteY61" fmla="*/ 499119 h 688900"/>
              <a:gd name="connsiteX62" fmla="*/ 1184688 w 2073209"/>
              <a:gd name="connsiteY62" fmla="*/ 481866 h 688900"/>
              <a:gd name="connsiteX63" fmla="*/ 1270952 w 2073209"/>
              <a:gd name="connsiteY63" fmla="*/ 455987 h 688900"/>
              <a:gd name="connsiteX64" fmla="*/ 1296832 w 2073209"/>
              <a:gd name="connsiteY64" fmla="*/ 447360 h 688900"/>
              <a:gd name="connsiteX65" fmla="*/ 1365843 w 2073209"/>
              <a:gd name="connsiteY65" fmla="*/ 430108 h 688900"/>
              <a:gd name="connsiteX66" fmla="*/ 1417601 w 2073209"/>
              <a:gd name="connsiteY66" fmla="*/ 412855 h 688900"/>
              <a:gd name="connsiteX67" fmla="*/ 1443481 w 2073209"/>
              <a:gd name="connsiteY67" fmla="*/ 404228 h 688900"/>
              <a:gd name="connsiteX68" fmla="*/ 1572877 w 2073209"/>
              <a:gd name="connsiteY68" fmla="*/ 386976 h 688900"/>
              <a:gd name="connsiteX69" fmla="*/ 1607383 w 2073209"/>
              <a:gd name="connsiteY69" fmla="*/ 378349 h 688900"/>
              <a:gd name="connsiteX70" fmla="*/ 1779911 w 2073209"/>
              <a:gd name="connsiteY70" fmla="*/ 361096 h 688900"/>
              <a:gd name="connsiteX71" fmla="*/ 1900681 w 2073209"/>
              <a:gd name="connsiteY71" fmla="*/ 343844 h 688900"/>
              <a:gd name="connsiteX72" fmla="*/ 1926560 w 2073209"/>
              <a:gd name="connsiteY72" fmla="*/ 335217 h 688900"/>
              <a:gd name="connsiteX73" fmla="*/ 1961066 w 2073209"/>
              <a:gd name="connsiteY73" fmla="*/ 326591 h 688900"/>
              <a:gd name="connsiteX74" fmla="*/ 2012824 w 2073209"/>
              <a:gd name="connsiteY74" fmla="*/ 309338 h 688900"/>
              <a:gd name="connsiteX75" fmla="*/ 2064583 w 2073209"/>
              <a:gd name="connsiteY75" fmla="*/ 257579 h 688900"/>
              <a:gd name="connsiteX76" fmla="*/ 2073209 w 2073209"/>
              <a:gd name="connsiteY76" fmla="*/ 223074 h 688900"/>
              <a:gd name="connsiteX77" fmla="*/ 2073209 w 2073209"/>
              <a:gd name="connsiteY77" fmla="*/ 223074 h 6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073209" h="688900">
                <a:moveTo>
                  <a:pt x="2073209" y="223074"/>
                </a:moveTo>
                <a:cubicBezTo>
                  <a:pt x="2071771" y="215885"/>
                  <a:pt x="2071140" y="193056"/>
                  <a:pt x="2064583" y="179942"/>
                </a:cubicBezTo>
                <a:cubicBezTo>
                  <a:pt x="2059127" y="169030"/>
                  <a:pt x="2046513" y="163434"/>
                  <a:pt x="2038703" y="154062"/>
                </a:cubicBezTo>
                <a:cubicBezTo>
                  <a:pt x="2008688" y="118045"/>
                  <a:pt x="2038055" y="133718"/>
                  <a:pt x="1995571" y="119557"/>
                </a:cubicBezTo>
                <a:cubicBezTo>
                  <a:pt x="1986945" y="113806"/>
                  <a:pt x="1979166" y="106515"/>
                  <a:pt x="1969692" y="102304"/>
                </a:cubicBezTo>
                <a:cubicBezTo>
                  <a:pt x="1953073" y="94918"/>
                  <a:pt x="1935186" y="90802"/>
                  <a:pt x="1917933" y="85051"/>
                </a:cubicBezTo>
                <a:cubicBezTo>
                  <a:pt x="1909307" y="82176"/>
                  <a:pt x="1900187" y="80492"/>
                  <a:pt x="1892054" y="76425"/>
                </a:cubicBezTo>
                <a:cubicBezTo>
                  <a:pt x="1880552" y="70674"/>
                  <a:pt x="1869748" y="63239"/>
                  <a:pt x="1857549" y="59172"/>
                </a:cubicBezTo>
                <a:cubicBezTo>
                  <a:pt x="1843639" y="54535"/>
                  <a:pt x="1828729" y="53726"/>
                  <a:pt x="1814416" y="50545"/>
                </a:cubicBezTo>
                <a:cubicBezTo>
                  <a:pt x="1725797" y="30852"/>
                  <a:pt x="1855064" y="53665"/>
                  <a:pt x="1702273" y="33293"/>
                </a:cubicBezTo>
                <a:cubicBezTo>
                  <a:pt x="1684936" y="30981"/>
                  <a:pt x="1667967" y="25829"/>
                  <a:pt x="1650515" y="24666"/>
                </a:cubicBezTo>
                <a:cubicBezTo>
                  <a:pt x="1581597" y="20071"/>
                  <a:pt x="1512492" y="18915"/>
                  <a:pt x="1443481" y="16040"/>
                </a:cubicBezTo>
                <a:cubicBezTo>
                  <a:pt x="1257670" y="-7188"/>
                  <a:pt x="1314997" y="-3423"/>
                  <a:pt x="977654" y="16040"/>
                </a:cubicBezTo>
                <a:cubicBezTo>
                  <a:pt x="927345" y="18943"/>
                  <a:pt x="934595" y="33256"/>
                  <a:pt x="900016" y="50545"/>
                </a:cubicBezTo>
                <a:cubicBezTo>
                  <a:pt x="891883" y="54611"/>
                  <a:pt x="882086" y="54756"/>
                  <a:pt x="874137" y="59172"/>
                </a:cubicBezTo>
                <a:cubicBezTo>
                  <a:pt x="874123" y="59180"/>
                  <a:pt x="809446" y="102299"/>
                  <a:pt x="796500" y="110930"/>
                </a:cubicBezTo>
                <a:cubicBezTo>
                  <a:pt x="787873" y="116681"/>
                  <a:pt x="780456" y="124904"/>
                  <a:pt x="770620" y="128183"/>
                </a:cubicBezTo>
                <a:lnTo>
                  <a:pt x="718862" y="145436"/>
                </a:lnTo>
                <a:cubicBezTo>
                  <a:pt x="658910" y="185405"/>
                  <a:pt x="734256" y="137740"/>
                  <a:pt x="649850" y="179942"/>
                </a:cubicBezTo>
                <a:cubicBezTo>
                  <a:pt x="640577" y="184578"/>
                  <a:pt x="633445" y="192983"/>
                  <a:pt x="623971" y="197194"/>
                </a:cubicBezTo>
                <a:cubicBezTo>
                  <a:pt x="607352" y="204580"/>
                  <a:pt x="589466" y="208696"/>
                  <a:pt x="572213" y="214447"/>
                </a:cubicBezTo>
                <a:cubicBezTo>
                  <a:pt x="563586" y="217323"/>
                  <a:pt x="553899" y="218030"/>
                  <a:pt x="546333" y="223074"/>
                </a:cubicBezTo>
                <a:cubicBezTo>
                  <a:pt x="512888" y="245371"/>
                  <a:pt x="530290" y="237049"/>
                  <a:pt x="494575" y="248953"/>
                </a:cubicBezTo>
                <a:cubicBezTo>
                  <a:pt x="485949" y="254704"/>
                  <a:pt x="477969" y="261570"/>
                  <a:pt x="468696" y="266206"/>
                </a:cubicBezTo>
                <a:cubicBezTo>
                  <a:pt x="460563" y="270273"/>
                  <a:pt x="451589" y="272439"/>
                  <a:pt x="442816" y="274832"/>
                </a:cubicBezTo>
                <a:cubicBezTo>
                  <a:pt x="361796" y="296928"/>
                  <a:pt x="382819" y="291084"/>
                  <a:pt x="296167" y="300711"/>
                </a:cubicBezTo>
                <a:cubicBezTo>
                  <a:pt x="209516" y="322374"/>
                  <a:pt x="249649" y="310466"/>
                  <a:pt x="175398" y="335217"/>
                </a:cubicBezTo>
                <a:cubicBezTo>
                  <a:pt x="166771" y="338093"/>
                  <a:pt x="157084" y="338800"/>
                  <a:pt x="149518" y="343844"/>
                </a:cubicBezTo>
                <a:cubicBezTo>
                  <a:pt x="116073" y="366140"/>
                  <a:pt x="133474" y="357817"/>
                  <a:pt x="97760" y="369723"/>
                </a:cubicBezTo>
                <a:cubicBezTo>
                  <a:pt x="15200" y="452283"/>
                  <a:pt x="120911" y="354288"/>
                  <a:pt x="46001" y="404228"/>
                </a:cubicBezTo>
                <a:cubicBezTo>
                  <a:pt x="35850" y="410995"/>
                  <a:pt x="28748" y="421481"/>
                  <a:pt x="20122" y="430108"/>
                </a:cubicBezTo>
                <a:cubicBezTo>
                  <a:pt x="-7930" y="514268"/>
                  <a:pt x="-8085" y="503405"/>
                  <a:pt x="28749" y="663021"/>
                </a:cubicBezTo>
                <a:cubicBezTo>
                  <a:pt x="30526" y="670721"/>
                  <a:pt x="79948" y="685838"/>
                  <a:pt x="89133" y="688900"/>
                </a:cubicBezTo>
                <a:cubicBezTo>
                  <a:pt x="224280" y="686025"/>
                  <a:pt x="359598" y="687636"/>
                  <a:pt x="494575" y="680274"/>
                </a:cubicBezTo>
                <a:cubicBezTo>
                  <a:pt x="537729" y="677920"/>
                  <a:pt x="554390" y="663960"/>
                  <a:pt x="589466" y="654394"/>
                </a:cubicBezTo>
                <a:cubicBezTo>
                  <a:pt x="612342" y="648155"/>
                  <a:pt x="635982" y="644640"/>
                  <a:pt x="658477" y="637142"/>
                </a:cubicBezTo>
                <a:cubicBezTo>
                  <a:pt x="781450" y="596150"/>
                  <a:pt x="653497" y="637332"/>
                  <a:pt x="744741" y="611262"/>
                </a:cubicBezTo>
                <a:cubicBezTo>
                  <a:pt x="753484" y="608764"/>
                  <a:pt x="761633" y="604019"/>
                  <a:pt x="770620" y="602636"/>
                </a:cubicBezTo>
                <a:cubicBezTo>
                  <a:pt x="799182" y="598242"/>
                  <a:pt x="828129" y="596885"/>
                  <a:pt x="856884" y="594010"/>
                </a:cubicBezTo>
                <a:cubicBezTo>
                  <a:pt x="865511" y="591134"/>
                  <a:pt x="874021" y="587881"/>
                  <a:pt x="882764" y="585383"/>
                </a:cubicBezTo>
                <a:cubicBezTo>
                  <a:pt x="895667" y="581696"/>
                  <a:pt x="929357" y="575026"/>
                  <a:pt x="943149" y="568130"/>
                </a:cubicBezTo>
                <a:cubicBezTo>
                  <a:pt x="952422" y="563493"/>
                  <a:pt x="959755" y="555514"/>
                  <a:pt x="969028" y="550877"/>
                </a:cubicBezTo>
                <a:cubicBezTo>
                  <a:pt x="977161" y="546811"/>
                  <a:pt x="1004000" y="542251"/>
                  <a:pt x="994907" y="542251"/>
                </a:cubicBezTo>
                <a:cubicBezTo>
                  <a:pt x="980245" y="542251"/>
                  <a:pt x="966201" y="548254"/>
                  <a:pt x="951775" y="550877"/>
                </a:cubicBezTo>
                <a:cubicBezTo>
                  <a:pt x="830370" y="572951"/>
                  <a:pt x="963426" y="546823"/>
                  <a:pt x="856884" y="568130"/>
                </a:cubicBezTo>
                <a:cubicBezTo>
                  <a:pt x="845382" y="573881"/>
                  <a:pt x="834199" y="580317"/>
                  <a:pt x="822379" y="585383"/>
                </a:cubicBezTo>
                <a:cubicBezTo>
                  <a:pt x="809322" y="590979"/>
                  <a:pt x="773938" y="600645"/>
                  <a:pt x="761994" y="602636"/>
                </a:cubicBezTo>
                <a:cubicBezTo>
                  <a:pt x="739127" y="606447"/>
                  <a:pt x="715909" y="607823"/>
                  <a:pt x="692983" y="611262"/>
                </a:cubicBezTo>
                <a:cubicBezTo>
                  <a:pt x="482300" y="642864"/>
                  <a:pt x="680044" y="617192"/>
                  <a:pt x="520454" y="637142"/>
                </a:cubicBezTo>
                <a:cubicBezTo>
                  <a:pt x="514703" y="645768"/>
                  <a:pt x="494575" y="657270"/>
                  <a:pt x="503201" y="663021"/>
                </a:cubicBezTo>
                <a:cubicBezTo>
                  <a:pt x="510139" y="667646"/>
                  <a:pt x="560400" y="649705"/>
                  <a:pt x="572213" y="645768"/>
                </a:cubicBezTo>
                <a:cubicBezTo>
                  <a:pt x="580839" y="640017"/>
                  <a:pt x="588819" y="633152"/>
                  <a:pt x="598092" y="628515"/>
                </a:cubicBezTo>
                <a:cubicBezTo>
                  <a:pt x="612582" y="621270"/>
                  <a:pt x="644665" y="615406"/>
                  <a:pt x="658477" y="611262"/>
                </a:cubicBezTo>
                <a:cubicBezTo>
                  <a:pt x="675896" y="606036"/>
                  <a:pt x="692402" y="597577"/>
                  <a:pt x="710235" y="594010"/>
                </a:cubicBezTo>
                <a:cubicBezTo>
                  <a:pt x="724612" y="591134"/>
                  <a:pt x="739222" y="589241"/>
                  <a:pt x="753367" y="585383"/>
                </a:cubicBezTo>
                <a:cubicBezTo>
                  <a:pt x="770912" y="580598"/>
                  <a:pt x="787873" y="573881"/>
                  <a:pt x="805126" y="568130"/>
                </a:cubicBezTo>
                <a:cubicBezTo>
                  <a:pt x="813752" y="565255"/>
                  <a:pt x="822089" y="561287"/>
                  <a:pt x="831005" y="559504"/>
                </a:cubicBezTo>
                <a:cubicBezTo>
                  <a:pt x="859760" y="553753"/>
                  <a:pt x="889449" y="551523"/>
                  <a:pt x="917269" y="542251"/>
                </a:cubicBezTo>
                <a:cubicBezTo>
                  <a:pt x="946081" y="532648"/>
                  <a:pt x="945169" y="532217"/>
                  <a:pt x="977654" y="524998"/>
                </a:cubicBezTo>
                <a:cubicBezTo>
                  <a:pt x="991967" y="521817"/>
                  <a:pt x="1006562" y="519928"/>
                  <a:pt x="1020786" y="516372"/>
                </a:cubicBezTo>
                <a:cubicBezTo>
                  <a:pt x="1029608" y="514167"/>
                  <a:pt x="1037844" y="509950"/>
                  <a:pt x="1046666" y="507745"/>
                </a:cubicBezTo>
                <a:cubicBezTo>
                  <a:pt x="1060890" y="504189"/>
                  <a:pt x="1075485" y="502300"/>
                  <a:pt x="1089798" y="499119"/>
                </a:cubicBezTo>
                <a:cubicBezTo>
                  <a:pt x="1163015" y="482849"/>
                  <a:pt x="1080005" y="496822"/>
                  <a:pt x="1184688" y="481866"/>
                </a:cubicBezTo>
                <a:cubicBezTo>
                  <a:pt x="1307709" y="440859"/>
                  <a:pt x="1179680" y="482065"/>
                  <a:pt x="1270952" y="455987"/>
                </a:cubicBezTo>
                <a:cubicBezTo>
                  <a:pt x="1279695" y="453489"/>
                  <a:pt x="1288059" y="449753"/>
                  <a:pt x="1296832" y="447360"/>
                </a:cubicBezTo>
                <a:cubicBezTo>
                  <a:pt x="1319708" y="441121"/>
                  <a:pt x="1343348" y="437606"/>
                  <a:pt x="1365843" y="430108"/>
                </a:cubicBezTo>
                <a:lnTo>
                  <a:pt x="1417601" y="412855"/>
                </a:lnTo>
                <a:cubicBezTo>
                  <a:pt x="1426228" y="409979"/>
                  <a:pt x="1434511" y="405723"/>
                  <a:pt x="1443481" y="404228"/>
                </a:cubicBezTo>
                <a:cubicBezTo>
                  <a:pt x="1520923" y="391321"/>
                  <a:pt x="1477855" y="397533"/>
                  <a:pt x="1572877" y="386976"/>
                </a:cubicBezTo>
                <a:cubicBezTo>
                  <a:pt x="1584379" y="384100"/>
                  <a:pt x="1595688" y="380298"/>
                  <a:pt x="1607383" y="378349"/>
                </a:cubicBezTo>
                <a:cubicBezTo>
                  <a:pt x="1659056" y="369737"/>
                  <a:pt x="1730503" y="365214"/>
                  <a:pt x="1779911" y="361096"/>
                </a:cubicBezTo>
                <a:cubicBezTo>
                  <a:pt x="1864985" y="339828"/>
                  <a:pt x="1747693" y="367381"/>
                  <a:pt x="1900681" y="343844"/>
                </a:cubicBezTo>
                <a:cubicBezTo>
                  <a:pt x="1909668" y="342461"/>
                  <a:pt x="1917817" y="337715"/>
                  <a:pt x="1926560" y="335217"/>
                </a:cubicBezTo>
                <a:cubicBezTo>
                  <a:pt x="1937960" y="331960"/>
                  <a:pt x="1949710" y="329998"/>
                  <a:pt x="1961066" y="326591"/>
                </a:cubicBezTo>
                <a:cubicBezTo>
                  <a:pt x="1978485" y="321365"/>
                  <a:pt x="2012824" y="309338"/>
                  <a:pt x="2012824" y="309338"/>
                </a:cubicBezTo>
                <a:cubicBezTo>
                  <a:pt x="2039092" y="291826"/>
                  <a:pt x="2048533" y="289678"/>
                  <a:pt x="2064583" y="257579"/>
                </a:cubicBezTo>
                <a:cubicBezTo>
                  <a:pt x="2069885" y="246975"/>
                  <a:pt x="2069952" y="234474"/>
                  <a:pt x="2073209" y="223074"/>
                </a:cubicBezTo>
                <a:lnTo>
                  <a:pt x="2073209" y="223074"/>
                </a:ln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4467195" y="980729"/>
            <a:ext cx="627045" cy="279843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02067" y="4941168"/>
            <a:ext cx="76543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Manto inferior – zona de material com velocidade maior que vai da interface MS-MI até cerca de 2000km de profundidade e tem inclinação muito abrupta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Variação de velocidade: responsável é temperatura ou composição?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Aumento de velocidade – parece que o responsável é a temperatura – fácil associar com placas em </a:t>
            </a:r>
            <a:r>
              <a:rPr lang="pt-B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subducção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5685412" y="896815"/>
            <a:ext cx="1453942" cy="1512277"/>
          </a:xfrm>
          <a:custGeom>
            <a:avLst/>
            <a:gdLst>
              <a:gd name="connsiteX0" fmla="*/ 1453942 w 1453942"/>
              <a:gd name="connsiteY0" fmla="*/ 1371600 h 1512277"/>
              <a:gd name="connsiteX1" fmla="*/ 1427565 w 1453942"/>
              <a:gd name="connsiteY1" fmla="*/ 1274885 h 1512277"/>
              <a:gd name="connsiteX2" fmla="*/ 1409980 w 1453942"/>
              <a:gd name="connsiteY2" fmla="*/ 1222131 h 1512277"/>
              <a:gd name="connsiteX3" fmla="*/ 1401188 w 1453942"/>
              <a:gd name="connsiteY3" fmla="*/ 1186962 h 1512277"/>
              <a:gd name="connsiteX4" fmla="*/ 1383603 w 1453942"/>
              <a:gd name="connsiteY4" fmla="*/ 1134208 h 1512277"/>
              <a:gd name="connsiteX5" fmla="*/ 1374811 w 1453942"/>
              <a:gd name="connsiteY5" fmla="*/ 1107831 h 1512277"/>
              <a:gd name="connsiteX6" fmla="*/ 1339642 w 1453942"/>
              <a:gd name="connsiteY6" fmla="*/ 1046285 h 1512277"/>
              <a:gd name="connsiteX7" fmla="*/ 1330850 w 1453942"/>
              <a:gd name="connsiteY7" fmla="*/ 1019908 h 1512277"/>
              <a:gd name="connsiteX8" fmla="*/ 1304473 w 1453942"/>
              <a:gd name="connsiteY8" fmla="*/ 993531 h 1512277"/>
              <a:gd name="connsiteX9" fmla="*/ 1260511 w 1453942"/>
              <a:gd name="connsiteY9" fmla="*/ 940777 h 1512277"/>
              <a:gd name="connsiteX10" fmla="*/ 1234134 w 1453942"/>
              <a:gd name="connsiteY10" fmla="*/ 888023 h 1512277"/>
              <a:gd name="connsiteX11" fmla="*/ 1207757 w 1453942"/>
              <a:gd name="connsiteY11" fmla="*/ 835270 h 1512277"/>
              <a:gd name="connsiteX12" fmla="*/ 1181380 w 1453942"/>
              <a:gd name="connsiteY12" fmla="*/ 782516 h 1512277"/>
              <a:gd name="connsiteX13" fmla="*/ 1146211 w 1453942"/>
              <a:gd name="connsiteY13" fmla="*/ 720970 h 1512277"/>
              <a:gd name="connsiteX14" fmla="*/ 1137419 w 1453942"/>
              <a:gd name="connsiteY14" fmla="*/ 694593 h 1512277"/>
              <a:gd name="connsiteX15" fmla="*/ 1102250 w 1453942"/>
              <a:gd name="connsiteY15" fmla="*/ 641839 h 1512277"/>
              <a:gd name="connsiteX16" fmla="*/ 1093457 w 1453942"/>
              <a:gd name="connsiteY16" fmla="*/ 615462 h 1512277"/>
              <a:gd name="connsiteX17" fmla="*/ 1023119 w 1453942"/>
              <a:gd name="connsiteY17" fmla="*/ 545123 h 1512277"/>
              <a:gd name="connsiteX18" fmla="*/ 987950 w 1453942"/>
              <a:gd name="connsiteY18" fmla="*/ 492370 h 1512277"/>
              <a:gd name="connsiteX19" fmla="*/ 926403 w 1453942"/>
              <a:gd name="connsiteY19" fmla="*/ 448408 h 1512277"/>
              <a:gd name="connsiteX20" fmla="*/ 900026 w 1453942"/>
              <a:gd name="connsiteY20" fmla="*/ 422031 h 1512277"/>
              <a:gd name="connsiteX21" fmla="*/ 873650 w 1453942"/>
              <a:gd name="connsiteY21" fmla="*/ 404447 h 1512277"/>
              <a:gd name="connsiteX22" fmla="*/ 838480 w 1453942"/>
              <a:gd name="connsiteY22" fmla="*/ 369277 h 1512277"/>
              <a:gd name="connsiteX23" fmla="*/ 803311 w 1453942"/>
              <a:gd name="connsiteY23" fmla="*/ 342900 h 1512277"/>
              <a:gd name="connsiteX24" fmla="*/ 724180 w 1453942"/>
              <a:gd name="connsiteY24" fmla="*/ 272562 h 1512277"/>
              <a:gd name="connsiteX25" fmla="*/ 653842 w 1453942"/>
              <a:gd name="connsiteY25" fmla="*/ 254977 h 1512277"/>
              <a:gd name="connsiteX26" fmla="*/ 601088 w 1453942"/>
              <a:gd name="connsiteY26" fmla="*/ 228600 h 1512277"/>
              <a:gd name="connsiteX27" fmla="*/ 565919 w 1453942"/>
              <a:gd name="connsiteY27" fmla="*/ 211016 h 1512277"/>
              <a:gd name="connsiteX28" fmla="*/ 477996 w 1453942"/>
              <a:gd name="connsiteY28" fmla="*/ 184639 h 1512277"/>
              <a:gd name="connsiteX29" fmla="*/ 442826 w 1453942"/>
              <a:gd name="connsiteY29" fmla="*/ 167054 h 1512277"/>
              <a:gd name="connsiteX30" fmla="*/ 416450 w 1453942"/>
              <a:gd name="connsiteY30" fmla="*/ 158262 h 1512277"/>
              <a:gd name="connsiteX31" fmla="*/ 363696 w 1453942"/>
              <a:gd name="connsiteY31" fmla="*/ 131885 h 1512277"/>
              <a:gd name="connsiteX32" fmla="*/ 337319 w 1453942"/>
              <a:gd name="connsiteY32" fmla="*/ 114300 h 1512277"/>
              <a:gd name="connsiteX33" fmla="*/ 275773 w 1453942"/>
              <a:gd name="connsiteY33" fmla="*/ 79131 h 1512277"/>
              <a:gd name="connsiteX34" fmla="*/ 249396 w 1453942"/>
              <a:gd name="connsiteY34" fmla="*/ 52754 h 1512277"/>
              <a:gd name="connsiteX35" fmla="*/ 196642 w 1453942"/>
              <a:gd name="connsiteY35" fmla="*/ 35170 h 1512277"/>
              <a:gd name="connsiteX36" fmla="*/ 143888 w 1453942"/>
              <a:gd name="connsiteY36" fmla="*/ 17585 h 1512277"/>
              <a:gd name="connsiteX37" fmla="*/ 73550 w 1453942"/>
              <a:gd name="connsiteY37" fmla="*/ 0 h 1512277"/>
              <a:gd name="connsiteX38" fmla="*/ 47173 w 1453942"/>
              <a:gd name="connsiteY38" fmla="*/ 8793 h 1512277"/>
              <a:gd name="connsiteX39" fmla="*/ 12003 w 1453942"/>
              <a:gd name="connsiteY39" fmla="*/ 61547 h 1512277"/>
              <a:gd name="connsiteX40" fmla="*/ 12003 w 1453942"/>
              <a:gd name="connsiteY40" fmla="*/ 193431 h 1512277"/>
              <a:gd name="connsiteX41" fmla="*/ 29588 w 1453942"/>
              <a:gd name="connsiteY41" fmla="*/ 272562 h 1512277"/>
              <a:gd name="connsiteX42" fmla="*/ 47173 w 1453942"/>
              <a:gd name="connsiteY42" fmla="*/ 307731 h 1512277"/>
              <a:gd name="connsiteX43" fmla="*/ 64757 w 1453942"/>
              <a:gd name="connsiteY43" fmla="*/ 334108 h 1512277"/>
              <a:gd name="connsiteX44" fmla="*/ 73550 w 1453942"/>
              <a:gd name="connsiteY44" fmla="*/ 360485 h 1512277"/>
              <a:gd name="connsiteX45" fmla="*/ 108719 w 1453942"/>
              <a:gd name="connsiteY45" fmla="*/ 413239 h 1512277"/>
              <a:gd name="connsiteX46" fmla="*/ 117511 w 1453942"/>
              <a:gd name="connsiteY46" fmla="*/ 439616 h 1512277"/>
              <a:gd name="connsiteX47" fmla="*/ 135096 w 1453942"/>
              <a:gd name="connsiteY47" fmla="*/ 465993 h 1512277"/>
              <a:gd name="connsiteX48" fmla="*/ 152680 w 1453942"/>
              <a:gd name="connsiteY48" fmla="*/ 527539 h 1512277"/>
              <a:gd name="connsiteX49" fmla="*/ 170265 w 1453942"/>
              <a:gd name="connsiteY49" fmla="*/ 553916 h 1512277"/>
              <a:gd name="connsiteX50" fmla="*/ 205434 w 1453942"/>
              <a:gd name="connsiteY50" fmla="*/ 677008 h 1512277"/>
              <a:gd name="connsiteX51" fmla="*/ 214226 w 1453942"/>
              <a:gd name="connsiteY51" fmla="*/ 703385 h 1512277"/>
              <a:gd name="connsiteX52" fmla="*/ 223019 w 1453942"/>
              <a:gd name="connsiteY52" fmla="*/ 782516 h 1512277"/>
              <a:gd name="connsiteX53" fmla="*/ 231811 w 1453942"/>
              <a:gd name="connsiteY53" fmla="*/ 949570 h 1512277"/>
              <a:gd name="connsiteX54" fmla="*/ 249396 w 1453942"/>
              <a:gd name="connsiteY54" fmla="*/ 984739 h 1512277"/>
              <a:gd name="connsiteX55" fmla="*/ 275773 w 1453942"/>
              <a:gd name="connsiteY55" fmla="*/ 993531 h 1512277"/>
              <a:gd name="connsiteX56" fmla="*/ 363696 w 1453942"/>
              <a:gd name="connsiteY56" fmla="*/ 1072662 h 1512277"/>
              <a:gd name="connsiteX57" fmla="*/ 390073 w 1453942"/>
              <a:gd name="connsiteY57" fmla="*/ 1151793 h 1512277"/>
              <a:gd name="connsiteX58" fmla="*/ 398865 w 1453942"/>
              <a:gd name="connsiteY58" fmla="*/ 1178170 h 1512277"/>
              <a:gd name="connsiteX59" fmla="*/ 425242 w 1453942"/>
              <a:gd name="connsiteY59" fmla="*/ 1239716 h 1512277"/>
              <a:gd name="connsiteX60" fmla="*/ 451619 w 1453942"/>
              <a:gd name="connsiteY60" fmla="*/ 1257300 h 1512277"/>
              <a:gd name="connsiteX61" fmla="*/ 495580 w 1453942"/>
              <a:gd name="connsiteY61" fmla="*/ 1310054 h 1512277"/>
              <a:gd name="connsiteX62" fmla="*/ 557126 w 1453942"/>
              <a:gd name="connsiteY62" fmla="*/ 1345223 h 1512277"/>
              <a:gd name="connsiteX63" fmla="*/ 609880 w 1453942"/>
              <a:gd name="connsiteY63" fmla="*/ 1380393 h 1512277"/>
              <a:gd name="connsiteX64" fmla="*/ 636257 w 1453942"/>
              <a:gd name="connsiteY64" fmla="*/ 1397977 h 1512277"/>
              <a:gd name="connsiteX65" fmla="*/ 662634 w 1453942"/>
              <a:gd name="connsiteY65" fmla="*/ 1406770 h 1512277"/>
              <a:gd name="connsiteX66" fmla="*/ 715388 w 1453942"/>
              <a:gd name="connsiteY66" fmla="*/ 1441939 h 1512277"/>
              <a:gd name="connsiteX67" fmla="*/ 768142 w 1453942"/>
              <a:gd name="connsiteY67" fmla="*/ 1459523 h 1512277"/>
              <a:gd name="connsiteX68" fmla="*/ 794519 w 1453942"/>
              <a:gd name="connsiteY68" fmla="*/ 1477108 h 1512277"/>
              <a:gd name="connsiteX69" fmla="*/ 820896 w 1453942"/>
              <a:gd name="connsiteY69" fmla="*/ 1485900 h 1512277"/>
              <a:gd name="connsiteX70" fmla="*/ 900026 w 1453942"/>
              <a:gd name="connsiteY70" fmla="*/ 1512277 h 1512277"/>
              <a:gd name="connsiteX71" fmla="*/ 1031911 w 1453942"/>
              <a:gd name="connsiteY71" fmla="*/ 1503485 h 1512277"/>
              <a:gd name="connsiteX72" fmla="*/ 1075873 w 1453942"/>
              <a:gd name="connsiteY72" fmla="*/ 1494693 h 1512277"/>
              <a:gd name="connsiteX73" fmla="*/ 1155003 w 1453942"/>
              <a:gd name="connsiteY73" fmla="*/ 1485900 h 1512277"/>
              <a:gd name="connsiteX74" fmla="*/ 1216550 w 1453942"/>
              <a:gd name="connsiteY74" fmla="*/ 1477108 h 1512277"/>
              <a:gd name="connsiteX75" fmla="*/ 1304473 w 1453942"/>
              <a:gd name="connsiteY75" fmla="*/ 1459523 h 1512277"/>
              <a:gd name="connsiteX76" fmla="*/ 1330850 w 1453942"/>
              <a:gd name="connsiteY76" fmla="*/ 1450731 h 1512277"/>
              <a:gd name="connsiteX77" fmla="*/ 1357226 w 1453942"/>
              <a:gd name="connsiteY77" fmla="*/ 1433147 h 1512277"/>
              <a:gd name="connsiteX78" fmla="*/ 1409980 w 1453942"/>
              <a:gd name="connsiteY78" fmla="*/ 1406770 h 1512277"/>
              <a:gd name="connsiteX79" fmla="*/ 1427565 w 1453942"/>
              <a:gd name="connsiteY79" fmla="*/ 1327639 h 151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453942" h="1512277">
                <a:moveTo>
                  <a:pt x="1453942" y="1371600"/>
                </a:moveTo>
                <a:cubicBezTo>
                  <a:pt x="1416294" y="1277484"/>
                  <a:pt x="1454134" y="1381163"/>
                  <a:pt x="1427565" y="1274885"/>
                </a:cubicBezTo>
                <a:cubicBezTo>
                  <a:pt x="1423069" y="1256903"/>
                  <a:pt x="1414475" y="1240113"/>
                  <a:pt x="1409980" y="1222131"/>
                </a:cubicBezTo>
                <a:cubicBezTo>
                  <a:pt x="1407049" y="1210408"/>
                  <a:pt x="1404660" y="1198536"/>
                  <a:pt x="1401188" y="1186962"/>
                </a:cubicBezTo>
                <a:cubicBezTo>
                  <a:pt x="1395862" y="1169208"/>
                  <a:pt x="1389465" y="1151793"/>
                  <a:pt x="1383603" y="1134208"/>
                </a:cubicBezTo>
                <a:cubicBezTo>
                  <a:pt x="1380672" y="1125416"/>
                  <a:pt x="1379952" y="1115542"/>
                  <a:pt x="1374811" y="1107831"/>
                </a:cubicBezTo>
                <a:cubicBezTo>
                  <a:pt x="1357150" y="1081340"/>
                  <a:pt x="1353028" y="1077521"/>
                  <a:pt x="1339642" y="1046285"/>
                </a:cubicBezTo>
                <a:cubicBezTo>
                  <a:pt x="1335991" y="1037766"/>
                  <a:pt x="1335991" y="1027619"/>
                  <a:pt x="1330850" y="1019908"/>
                </a:cubicBezTo>
                <a:cubicBezTo>
                  <a:pt x="1323953" y="1009562"/>
                  <a:pt x="1312433" y="1003083"/>
                  <a:pt x="1304473" y="993531"/>
                </a:cubicBezTo>
                <a:cubicBezTo>
                  <a:pt x="1243268" y="920085"/>
                  <a:pt x="1337571" y="1017837"/>
                  <a:pt x="1260511" y="940777"/>
                </a:cubicBezTo>
                <a:cubicBezTo>
                  <a:pt x="1238413" y="874481"/>
                  <a:pt x="1268221" y="956196"/>
                  <a:pt x="1234134" y="888023"/>
                </a:cubicBezTo>
                <a:cubicBezTo>
                  <a:pt x="1197732" y="815220"/>
                  <a:pt x="1258154" y="910865"/>
                  <a:pt x="1207757" y="835270"/>
                </a:cubicBezTo>
                <a:cubicBezTo>
                  <a:pt x="1191637" y="786908"/>
                  <a:pt x="1208651" y="830241"/>
                  <a:pt x="1181380" y="782516"/>
                </a:cubicBezTo>
                <a:cubicBezTo>
                  <a:pt x="1136759" y="704430"/>
                  <a:pt x="1189054" y="785234"/>
                  <a:pt x="1146211" y="720970"/>
                </a:cubicBezTo>
                <a:cubicBezTo>
                  <a:pt x="1143280" y="712178"/>
                  <a:pt x="1141920" y="702695"/>
                  <a:pt x="1137419" y="694593"/>
                </a:cubicBezTo>
                <a:cubicBezTo>
                  <a:pt x="1127156" y="676118"/>
                  <a:pt x="1108934" y="661888"/>
                  <a:pt x="1102250" y="641839"/>
                </a:cubicBezTo>
                <a:cubicBezTo>
                  <a:pt x="1099319" y="633047"/>
                  <a:pt x="1099326" y="622635"/>
                  <a:pt x="1093457" y="615462"/>
                </a:cubicBezTo>
                <a:cubicBezTo>
                  <a:pt x="1072460" y="589799"/>
                  <a:pt x="1041512" y="572712"/>
                  <a:pt x="1023119" y="545123"/>
                </a:cubicBezTo>
                <a:cubicBezTo>
                  <a:pt x="1011396" y="527539"/>
                  <a:pt x="1002894" y="507314"/>
                  <a:pt x="987950" y="492370"/>
                </a:cubicBezTo>
                <a:cubicBezTo>
                  <a:pt x="919369" y="423789"/>
                  <a:pt x="1007413" y="506272"/>
                  <a:pt x="926403" y="448408"/>
                </a:cubicBezTo>
                <a:cubicBezTo>
                  <a:pt x="916285" y="441181"/>
                  <a:pt x="909578" y="429991"/>
                  <a:pt x="900026" y="422031"/>
                </a:cubicBezTo>
                <a:cubicBezTo>
                  <a:pt x="891908" y="415266"/>
                  <a:pt x="881673" y="411324"/>
                  <a:pt x="873650" y="404447"/>
                </a:cubicBezTo>
                <a:cubicBezTo>
                  <a:pt x="861062" y="393657"/>
                  <a:pt x="850957" y="380195"/>
                  <a:pt x="838480" y="369277"/>
                </a:cubicBezTo>
                <a:cubicBezTo>
                  <a:pt x="827452" y="359627"/>
                  <a:pt x="814203" y="352703"/>
                  <a:pt x="803311" y="342900"/>
                </a:cubicBezTo>
                <a:cubicBezTo>
                  <a:pt x="794441" y="334917"/>
                  <a:pt x="749426" y="281743"/>
                  <a:pt x="724180" y="272562"/>
                </a:cubicBezTo>
                <a:cubicBezTo>
                  <a:pt x="701467" y="264303"/>
                  <a:pt x="653842" y="254977"/>
                  <a:pt x="653842" y="254977"/>
                </a:cubicBezTo>
                <a:cubicBezTo>
                  <a:pt x="603154" y="221186"/>
                  <a:pt x="652048" y="250440"/>
                  <a:pt x="601088" y="228600"/>
                </a:cubicBezTo>
                <a:cubicBezTo>
                  <a:pt x="589041" y="223437"/>
                  <a:pt x="578088" y="215884"/>
                  <a:pt x="565919" y="211016"/>
                </a:cubicBezTo>
                <a:cubicBezTo>
                  <a:pt x="530238" y="196744"/>
                  <a:pt x="512544" y="193276"/>
                  <a:pt x="477996" y="184639"/>
                </a:cubicBezTo>
                <a:cubicBezTo>
                  <a:pt x="466273" y="178777"/>
                  <a:pt x="454873" y="172217"/>
                  <a:pt x="442826" y="167054"/>
                </a:cubicBezTo>
                <a:cubicBezTo>
                  <a:pt x="434308" y="163403"/>
                  <a:pt x="424739" y="162407"/>
                  <a:pt x="416450" y="158262"/>
                </a:cubicBezTo>
                <a:cubicBezTo>
                  <a:pt x="348277" y="124175"/>
                  <a:pt x="429992" y="153983"/>
                  <a:pt x="363696" y="131885"/>
                </a:cubicBezTo>
                <a:cubicBezTo>
                  <a:pt x="354904" y="126023"/>
                  <a:pt x="346494" y="119543"/>
                  <a:pt x="337319" y="114300"/>
                </a:cubicBezTo>
                <a:cubicBezTo>
                  <a:pt x="309952" y="98662"/>
                  <a:pt x="299145" y="98607"/>
                  <a:pt x="275773" y="79131"/>
                </a:cubicBezTo>
                <a:cubicBezTo>
                  <a:pt x="266221" y="71171"/>
                  <a:pt x="260266" y="58793"/>
                  <a:pt x="249396" y="52754"/>
                </a:cubicBezTo>
                <a:cubicBezTo>
                  <a:pt x="233193" y="43752"/>
                  <a:pt x="214227" y="41032"/>
                  <a:pt x="196642" y="35170"/>
                </a:cubicBezTo>
                <a:lnTo>
                  <a:pt x="143888" y="17585"/>
                </a:lnTo>
                <a:cubicBezTo>
                  <a:pt x="90838" y="6976"/>
                  <a:pt x="114103" y="13519"/>
                  <a:pt x="73550" y="0"/>
                </a:cubicBezTo>
                <a:cubicBezTo>
                  <a:pt x="64758" y="2931"/>
                  <a:pt x="53726" y="2240"/>
                  <a:pt x="47173" y="8793"/>
                </a:cubicBezTo>
                <a:cubicBezTo>
                  <a:pt x="32229" y="23737"/>
                  <a:pt x="12003" y="61547"/>
                  <a:pt x="12003" y="61547"/>
                </a:cubicBezTo>
                <a:cubicBezTo>
                  <a:pt x="-7185" y="119110"/>
                  <a:pt x="-469" y="87419"/>
                  <a:pt x="12003" y="193431"/>
                </a:cubicBezTo>
                <a:cubicBezTo>
                  <a:pt x="12957" y="201543"/>
                  <a:pt x="25426" y="261464"/>
                  <a:pt x="29588" y="272562"/>
                </a:cubicBezTo>
                <a:cubicBezTo>
                  <a:pt x="34190" y="284834"/>
                  <a:pt x="40670" y="296351"/>
                  <a:pt x="47173" y="307731"/>
                </a:cubicBezTo>
                <a:cubicBezTo>
                  <a:pt x="52416" y="316906"/>
                  <a:pt x="60031" y="324657"/>
                  <a:pt x="64757" y="334108"/>
                </a:cubicBezTo>
                <a:cubicBezTo>
                  <a:pt x="68902" y="342398"/>
                  <a:pt x="69049" y="352383"/>
                  <a:pt x="73550" y="360485"/>
                </a:cubicBezTo>
                <a:cubicBezTo>
                  <a:pt x="83814" y="378959"/>
                  <a:pt x="108719" y="413239"/>
                  <a:pt x="108719" y="413239"/>
                </a:cubicBezTo>
                <a:cubicBezTo>
                  <a:pt x="111650" y="422031"/>
                  <a:pt x="113366" y="431327"/>
                  <a:pt x="117511" y="439616"/>
                </a:cubicBezTo>
                <a:cubicBezTo>
                  <a:pt x="122237" y="449068"/>
                  <a:pt x="130933" y="456280"/>
                  <a:pt x="135096" y="465993"/>
                </a:cubicBezTo>
                <a:cubicBezTo>
                  <a:pt x="151997" y="505429"/>
                  <a:pt x="135571" y="493322"/>
                  <a:pt x="152680" y="527539"/>
                </a:cubicBezTo>
                <a:cubicBezTo>
                  <a:pt x="157406" y="536991"/>
                  <a:pt x="164403" y="545124"/>
                  <a:pt x="170265" y="553916"/>
                </a:cubicBezTo>
                <a:cubicBezTo>
                  <a:pt x="192346" y="642236"/>
                  <a:pt x="180208" y="601326"/>
                  <a:pt x="205434" y="677008"/>
                </a:cubicBezTo>
                <a:lnTo>
                  <a:pt x="214226" y="703385"/>
                </a:lnTo>
                <a:cubicBezTo>
                  <a:pt x="217157" y="729762"/>
                  <a:pt x="221128" y="756044"/>
                  <a:pt x="223019" y="782516"/>
                </a:cubicBezTo>
                <a:cubicBezTo>
                  <a:pt x="226992" y="838136"/>
                  <a:pt x="224599" y="894277"/>
                  <a:pt x="231811" y="949570"/>
                </a:cubicBezTo>
                <a:cubicBezTo>
                  <a:pt x="233506" y="962567"/>
                  <a:pt x="240128" y="975471"/>
                  <a:pt x="249396" y="984739"/>
                </a:cubicBezTo>
                <a:cubicBezTo>
                  <a:pt x="255949" y="991292"/>
                  <a:pt x="266981" y="990600"/>
                  <a:pt x="275773" y="993531"/>
                </a:cubicBezTo>
                <a:cubicBezTo>
                  <a:pt x="338888" y="1056647"/>
                  <a:pt x="308631" y="1031364"/>
                  <a:pt x="363696" y="1072662"/>
                </a:cubicBezTo>
                <a:lnTo>
                  <a:pt x="390073" y="1151793"/>
                </a:lnTo>
                <a:cubicBezTo>
                  <a:pt x="393004" y="1160585"/>
                  <a:pt x="396617" y="1169179"/>
                  <a:pt x="398865" y="1178170"/>
                </a:cubicBezTo>
                <a:cubicBezTo>
                  <a:pt x="405591" y="1205075"/>
                  <a:pt x="405002" y="1219476"/>
                  <a:pt x="425242" y="1239716"/>
                </a:cubicBezTo>
                <a:cubicBezTo>
                  <a:pt x="432714" y="1247188"/>
                  <a:pt x="442827" y="1251439"/>
                  <a:pt x="451619" y="1257300"/>
                </a:cubicBezTo>
                <a:cubicBezTo>
                  <a:pt x="468909" y="1283237"/>
                  <a:pt x="470192" y="1288897"/>
                  <a:pt x="495580" y="1310054"/>
                </a:cubicBezTo>
                <a:cubicBezTo>
                  <a:pt x="521654" y="1331782"/>
                  <a:pt x="526408" y="1326792"/>
                  <a:pt x="557126" y="1345223"/>
                </a:cubicBezTo>
                <a:cubicBezTo>
                  <a:pt x="575248" y="1356097"/>
                  <a:pt x="592295" y="1368670"/>
                  <a:pt x="609880" y="1380393"/>
                </a:cubicBezTo>
                <a:cubicBezTo>
                  <a:pt x="618672" y="1386254"/>
                  <a:pt x="626232" y="1394635"/>
                  <a:pt x="636257" y="1397977"/>
                </a:cubicBezTo>
                <a:cubicBezTo>
                  <a:pt x="645049" y="1400908"/>
                  <a:pt x="654532" y="1402269"/>
                  <a:pt x="662634" y="1406770"/>
                </a:cubicBezTo>
                <a:cubicBezTo>
                  <a:pt x="681108" y="1417034"/>
                  <a:pt x="695338" y="1435256"/>
                  <a:pt x="715388" y="1441939"/>
                </a:cubicBezTo>
                <a:lnTo>
                  <a:pt x="768142" y="1459523"/>
                </a:lnTo>
                <a:cubicBezTo>
                  <a:pt x="776934" y="1465385"/>
                  <a:pt x="785067" y="1472382"/>
                  <a:pt x="794519" y="1477108"/>
                </a:cubicBezTo>
                <a:cubicBezTo>
                  <a:pt x="802808" y="1481253"/>
                  <a:pt x="812218" y="1482646"/>
                  <a:pt x="820896" y="1485900"/>
                </a:cubicBezTo>
                <a:cubicBezTo>
                  <a:pt x="887116" y="1510733"/>
                  <a:pt x="841093" y="1497544"/>
                  <a:pt x="900026" y="1512277"/>
                </a:cubicBezTo>
                <a:cubicBezTo>
                  <a:pt x="943988" y="1509346"/>
                  <a:pt x="988070" y="1507869"/>
                  <a:pt x="1031911" y="1503485"/>
                </a:cubicBezTo>
                <a:cubicBezTo>
                  <a:pt x="1046781" y="1501998"/>
                  <a:pt x="1061079" y="1496806"/>
                  <a:pt x="1075873" y="1494693"/>
                </a:cubicBezTo>
                <a:cubicBezTo>
                  <a:pt x="1102145" y="1490940"/>
                  <a:pt x="1128669" y="1489192"/>
                  <a:pt x="1155003" y="1485900"/>
                </a:cubicBezTo>
                <a:cubicBezTo>
                  <a:pt x="1175567" y="1483329"/>
                  <a:pt x="1196034" y="1480039"/>
                  <a:pt x="1216550" y="1477108"/>
                </a:cubicBezTo>
                <a:cubicBezTo>
                  <a:pt x="1276139" y="1457245"/>
                  <a:pt x="1203446" y="1479729"/>
                  <a:pt x="1304473" y="1459523"/>
                </a:cubicBezTo>
                <a:cubicBezTo>
                  <a:pt x="1313561" y="1457705"/>
                  <a:pt x="1322058" y="1453662"/>
                  <a:pt x="1330850" y="1450731"/>
                </a:cubicBezTo>
                <a:cubicBezTo>
                  <a:pt x="1339642" y="1444870"/>
                  <a:pt x="1347775" y="1437873"/>
                  <a:pt x="1357226" y="1433147"/>
                </a:cubicBezTo>
                <a:cubicBezTo>
                  <a:pt x="1430033" y="1396743"/>
                  <a:pt x="1334383" y="1457166"/>
                  <a:pt x="1409980" y="1406770"/>
                </a:cubicBezTo>
                <a:cubicBezTo>
                  <a:pt x="1434118" y="1358493"/>
                  <a:pt x="1427565" y="1384707"/>
                  <a:pt x="1427565" y="132763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H="1" flipV="1">
            <a:off x="6660232" y="2379947"/>
            <a:ext cx="288032" cy="256122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85720" y="157161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Tomografia sísmica da região onde deve estar ocorrendo a </a:t>
            </a:r>
            <a:r>
              <a:rPr lang="pt-BR" dirty="0" err="1"/>
              <a:t>subducção</a:t>
            </a:r>
            <a:r>
              <a:rPr lang="pt-BR" dirty="0"/>
              <a:t> da placa de </a:t>
            </a:r>
            <a:r>
              <a:rPr lang="pt-BR" dirty="0" err="1"/>
              <a:t>Farallon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6432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Imagens: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4786322"/>
            <a:ext cx="8643998" cy="171451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endParaRPr lang="pt-BR" sz="2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5720" y="1571612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Tomografia sísmica do Oceano Pacífico sob o </a:t>
            </a:r>
            <a:r>
              <a:rPr lang="pt-BR" dirty="0" err="1"/>
              <a:t>Tahiti</a:t>
            </a:r>
            <a:r>
              <a:rPr lang="pt-BR" dirty="0"/>
              <a:t> e Hawaii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58769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286520"/>
            <a:ext cx="5705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Imagens: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17092" y="3789040"/>
            <a:ext cx="4574312" cy="171451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endParaRPr lang="pt-BR" sz="2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5720" y="1571612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Tomografia sísmica do Oceano Pacífico sob o </a:t>
            </a:r>
            <a:r>
              <a:rPr lang="pt-BR" dirty="0" err="1"/>
              <a:t>Tahiti</a:t>
            </a:r>
            <a:r>
              <a:rPr lang="pt-BR" dirty="0"/>
              <a:t> e Hawaii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 b="50000"/>
          <a:stretch/>
        </p:blipFill>
        <p:spPr bwMode="auto">
          <a:xfrm>
            <a:off x="3071802" y="214290"/>
            <a:ext cx="5876925" cy="322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586" y="3284984"/>
            <a:ext cx="5705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39586" y="3789040"/>
            <a:ext cx="3541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Duas zonas de material com velocidade menor no manto inferior. </a:t>
            </a:r>
          </a:p>
          <a:p>
            <a:r>
              <a:rPr lang="pt-BR" dirty="0"/>
              <a:t>Uma sob o Pacífico Sul (</a:t>
            </a:r>
            <a:r>
              <a:rPr lang="pt-BR" dirty="0" err="1"/>
              <a:t>super-swell</a:t>
            </a:r>
            <a:r>
              <a:rPr lang="pt-BR" dirty="0"/>
              <a:t> do SE Pacífico). </a:t>
            </a:r>
          </a:p>
          <a:p>
            <a:r>
              <a:rPr lang="pt-BR" dirty="0"/>
              <a:t>Outra sob o Hawaii (lateralmente menor e mais rápida (mais fria?). </a:t>
            </a:r>
          </a:p>
        </p:txBody>
      </p:sp>
      <p:sp>
        <p:nvSpPr>
          <p:cNvPr id="4" name="Forma livre 3"/>
          <p:cNvSpPr/>
          <p:nvPr/>
        </p:nvSpPr>
        <p:spPr>
          <a:xfrm>
            <a:off x="4761781" y="923141"/>
            <a:ext cx="1224951" cy="1699289"/>
          </a:xfrm>
          <a:custGeom>
            <a:avLst/>
            <a:gdLst>
              <a:gd name="connsiteX0" fmla="*/ 1224951 w 1224951"/>
              <a:gd name="connsiteY0" fmla="*/ 620987 h 1699289"/>
              <a:gd name="connsiteX1" fmla="*/ 1173193 w 1224951"/>
              <a:gd name="connsiteY1" fmla="*/ 517470 h 1699289"/>
              <a:gd name="connsiteX2" fmla="*/ 1130061 w 1224951"/>
              <a:gd name="connsiteY2" fmla="*/ 457085 h 1699289"/>
              <a:gd name="connsiteX3" fmla="*/ 1104181 w 1224951"/>
              <a:gd name="connsiteY3" fmla="*/ 439833 h 1699289"/>
              <a:gd name="connsiteX4" fmla="*/ 1069676 w 1224951"/>
              <a:gd name="connsiteY4" fmla="*/ 413953 h 1699289"/>
              <a:gd name="connsiteX5" fmla="*/ 1043796 w 1224951"/>
              <a:gd name="connsiteY5" fmla="*/ 388074 h 1699289"/>
              <a:gd name="connsiteX6" fmla="*/ 992038 w 1224951"/>
              <a:gd name="connsiteY6" fmla="*/ 353568 h 1699289"/>
              <a:gd name="connsiteX7" fmla="*/ 974785 w 1224951"/>
              <a:gd name="connsiteY7" fmla="*/ 327689 h 1699289"/>
              <a:gd name="connsiteX8" fmla="*/ 948906 w 1224951"/>
              <a:gd name="connsiteY8" fmla="*/ 319063 h 1699289"/>
              <a:gd name="connsiteX9" fmla="*/ 905774 w 1224951"/>
              <a:gd name="connsiteY9" fmla="*/ 301810 h 1699289"/>
              <a:gd name="connsiteX10" fmla="*/ 871268 w 1224951"/>
              <a:gd name="connsiteY10" fmla="*/ 275931 h 1699289"/>
              <a:gd name="connsiteX11" fmla="*/ 845389 w 1224951"/>
              <a:gd name="connsiteY11" fmla="*/ 267304 h 1699289"/>
              <a:gd name="connsiteX12" fmla="*/ 767751 w 1224951"/>
              <a:gd name="connsiteY12" fmla="*/ 206919 h 1699289"/>
              <a:gd name="connsiteX13" fmla="*/ 741872 w 1224951"/>
              <a:gd name="connsiteY13" fmla="*/ 189667 h 1699289"/>
              <a:gd name="connsiteX14" fmla="*/ 646981 w 1224951"/>
              <a:gd name="connsiteY14" fmla="*/ 103402 h 1699289"/>
              <a:gd name="connsiteX15" fmla="*/ 621102 w 1224951"/>
              <a:gd name="connsiteY15" fmla="*/ 94776 h 1699289"/>
              <a:gd name="connsiteX16" fmla="*/ 543464 w 1224951"/>
              <a:gd name="connsiteY16" fmla="*/ 77523 h 1699289"/>
              <a:gd name="connsiteX17" fmla="*/ 517585 w 1224951"/>
              <a:gd name="connsiteY17" fmla="*/ 60270 h 1699289"/>
              <a:gd name="connsiteX18" fmla="*/ 457200 w 1224951"/>
              <a:gd name="connsiteY18" fmla="*/ 43017 h 1699289"/>
              <a:gd name="connsiteX19" fmla="*/ 431321 w 1224951"/>
              <a:gd name="connsiteY19" fmla="*/ 34391 h 1699289"/>
              <a:gd name="connsiteX20" fmla="*/ 396815 w 1224951"/>
              <a:gd name="connsiteY20" fmla="*/ 25765 h 1699289"/>
              <a:gd name="connsiteX21" fmla="*/ 370936 w 1224951"/>
              <a:gd name="connsiteY21" fmla="*/ 17138 h 1699289"/>
              <a:gd name="connsiteX22" fmla="*/ 310551 w 1224951"/>
              <a:gd name="connsiteY22" fmla="*/ 8512 h 1699289"/>
              <a:gd name="connsiteX23" fmla="*/ 60385 w 1224951"/>
              <a:gd name="connsiteY23" fmla="*/ 34391 h 1699289"/>
              <a:gd name="connsiteX24" fmla="*/ 34506 w 1224951"/>
              <a:gd name="connsiteY24" fmla="*/ 68897 h 1699289"/>
              <a:gd name="connsiteX25" fmla="*/ 8627 w 1224951"/>
              <a:gd name="connsiteY25" fmla="*/ 155161 h 1699289"/>
              <a:gd name="connsiteX26" fmla="*/ 0 w 1224951"/>
              <a:gd name="connsiteY26" fmla="*/ 181040 h 1699289"/>
              <a:gd name="connsiteX27" fmla="*/ 8627 w 1224951"/>
              <a:gd name="connsiteY27" fmla="*/ 1009176 h 1699289"/>
              <a:gd name="connsiteX28" fmla="*/ 25879 w 1224951"/>
              <a:gd name="connsiteY28" fmla="*/ 1069561 h 1699289"/>
              <a:gd name="connsiteX29" fmla="*/ 34506 w 1224951"/>
              <a:gd name="connsiteY29" fmla="*/ 1112693 h 1699289"/>
              <a:gd name="connsiteX30" fmla="*/ 43132 w 1224951"/>
              <a:gd name="connsiteY30" fmla="*/ 1354233 h 1699289"/>
              <a:gd name="connsiteX31" fmla="*/ 51759 w 1224951"/>
              <a:gd name="connsiteY31" fmla="*/ 1380112 h 1699289"/>
              <a:gd name="connsiteX32" fmla="*/ 60385 w 1224951"/>
              <a:gd name="connsiteY32" fmla="*/ 1414617 h 1699289"/>
              <a:gd name="connsiteX33" fmla="*/ 77638 w 1224951"/>
              <a:gd name="connsiteY33" fmla="*/ 1466376 h 1699289"/>
              <a:gd name="connsiteX34" fmla="*/ 94891 w 1224951"/>
              <a:gd name="connsiteY34" fmla="*/ 1613025 h 1699289"/>
              <a:gd name="connsiteX35" fmla="*/ 120770 w 1224951"/>
              <a:gd name="connsiteY35" fmla="*/ 1673410 h 1699289"/>
              <a:gd name="connsiteX36" fmla="*/ 146649 w 1224951"/>
              <a:gd name="connsiteY36" fmla="*/ 1682036 h 1699289"/>
              <a:gd name="connsiteX37" fmla="*/ 207034 w 1224951"/>
              <a:gd name="connsiteY37" fmla="*/ 1699289 h 1699289"/>
              <a:gd name="connsiteX38" fmla="*/ 560717 w 1224951"/>
              <a:gd name="connsiteY38" fmla="*/ 1690663 h 1699289"/>
              <a:gd name="connsiteX39" fmla="*/ 612476 w 1224951"/>
              <a:gd name="connsiteY39" fmla="*/ 1673410 h 1699289"/>
              <a:gd name="connsiteX40" fmla="*/ 638355 w 1224951"/>
              <a:gd name="connsiteY40" fmla="*/ 1664784 h 1699289"/>
              <a:gd name="connsiteX41" fmla="*/ 664234 w 1224951"/>
              <a:gd name="connsiteY41" fmla="*/ 1647531 h 1699289"/>
              <a:gd name="connsiteX42" fmla="*/ 690113 w 1224951"/>
              <a:gd name="connsiteY42" fmla="*/ 1621651 h 1699289"/>
              <a:gd name="connsiteX43" fmla="*/ 715993 w 1224951"/>
              <a:gd name="connsiteY43" fmla="*/ 1613025 h 1699289"/>
              <a:gd name="connsiteX44" fmla="*/ 819510 w 1224951"/>
              <a:gd name="connsiteY44" fmla="*/ 1526761 h 1699289"/>
              <a:gd name="connsiteX45" fmla="*/ 854015 w 1224951"/>
              <a:gd name="connsiteY45" fmla="*/ 1518134 h 1699289"/>
              <a:gd name="connsiteX46" fmla="*/ 879894 w 1224951"/>
              <a:gd name="connsiteY46" fmla="*/ 1509508 h 1699289"/>
              <a:gd name="connsiteX47" fmla="*/ 940279 w 1224951"/>
              <a:gd name="connsiteY47" fmla="*/ 1500882 h 1699289"/>
              <a:gd name="connsiteX48" fmla="*/ 983411 w 1224951"/>
              <a:gd name="connsiteY48" fmla="*/ 1492255 h 1699289"/>
              <a:gd name="connsiteX49" fmla="*/ 1009291 w 1224951"/>
              <a:gd name="connsiteY49" fmla="*/ 1466376 h 1699289"/>
              <a:gd name="connsiteX50" fmla="*/ 1035170 w 1224951"/>
              <a:gd name="connsiteY50" fmla="*/ 1449123 h 1699289"/>
              <a:gd name="connsiteX51" fmla="*/ 1078302 w 1224951"/>
              <a:gd name="connsiteY51" fmla="*/ 1405991 h 1699289"/>
              <a:gd name="connsiteX52" fmla="*/ 1112808 w 1224951"/>
              <a:gd name="connsiteY52" fmla="*/ 1345606 h 1699289"/>
              <a:gd name="connsiteX53" fmla="*/ 1130061 w 1224951"/>
              <a:gd name="connsiteY53" fmla="*/ 1319727 h 1699289"/>
              <a:gd name="connsiteX54" fmla="*/ 1155940 w 1224951"/>
              <a:gd name="connsiteY54" fmla="*/ 1259342 h 1699289"/>
              <a:gd name="connsiteX55" fmla="*/ 1155940 w 1224951"/>
              <a:gd name="connsiteY55" fmla="*/ 784889 h 1699289"/>
              <a:gd name="connsiteX56" fmla="*/ 1207698 w 1224951"/>
              <a:gd name="connsiteY56" fmla="*/ 664119 h 1699289"/>
              <a:gd name="connsiteX57" fmla="*/ 1224951 w 1224951"/>
              <a:gd name="connsiteY57" fmla="*/ 620987 h 169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24951" h="1699289">
                <a:moveTo>
                  <a:pt x="1224951" y="620987"/>
                </a:moveTo>
                <a:cubicBezTo>
                  <a:pt x="1201141" y="549560"/>
                  <a:pt x="1217785" y="584359"/>
                  <a:pt x="1173193" y="517470"/>
                </a:cubicBezTo>
                <a:cubicBezTo>
                  <a:pt x="1163399" y="502780"/>
                  <a:pt x="1140756" y="467780"/>
                  <a:pt x="1130061" y="457085"/>
                </a:cubicBezTo>
                <a:cubicBezTo>
                  <a:pt x="1122730" y="449754"/>
                  <a:pt x="1112618" y="445859"/>
                  <a:pt x="1104181" y="439833"/>
                </a:cubicBezTo>
                <a:cubicBezTo>
                  <a:pt x="1092482" y="431476"/>
                  <a:pt x="1080592" y="423310"/>
                  <a:pt x="1069676" y="413953"/>
                </a:cubicBezTo>
                <a:cubicBezTo>
                  <a:pt x="1060413" y="406013"/>
                  <a:pt x="1053426" y="395564"/>
                  <a:pt x="1043796" y="388074"/>
                </a:cubicBezTo>
                <a:cubicBezTo>
                  <a:pt x="1027429" y="375344"/>
                  <a:pt x="992038" y="353568"/>
                  <a:pt x="992038" y="353568"/>
                </a:cubicBezTo>
                <a:cubicBezTo>
                  <a:pt x="986287" y="344942"/>
                  <a:pt x="982881" y="334166"/>
                  <a:pt x="974785" y="327689"/>
                </a:cubicBezTo>
                <a:cubicBezTo>
                  <a:pt x="967685" y="322009"/>
                  <a:pt x="957420" y="322256"/>
                  <a:pt x="948906" y="319063"/>
                </a:cubicBezTo>
                <a:cubicBezTo>
                  <a:pt x="934407" y="313626"/>
                  <a:pt x="919310" y="309330"/>
                  <a:pt x="905774" y="301810"/>
                </a:cubicBezTo>
                <a:cubicBezTo>
                  <a:pt x="893206" y="294828"/>
                  <a:pt x="883751" y="283064"/>
                  <a:pt x="871268" y="275931"/>
                </a:cubicBezTo>
                <a:cubicBezTo>
                  <a:pt x="863373" y="271420"/>
                  <a:pt x="853338" y="271720"/>
                  <a:pt x="845389" y="267304"/>
                </a:cubicBezTo>
                <a:cubicBezTo>
                  <a:pt x="766889" y="223693"/>
                  <a:pt x="818053" y="248838"/>
                  <a:pt x="767751" y="206919"/>
                </a:cubicBezTo>
                <a:cubicBezTo>
                  <a:pt x="759787" y="200282"/>
                  <a:pt x="749578" y="196602"/>
                  <a:pt x="741872" y="189667"/>
                </a:cubicBezTo>
                <a:cubicBezTo>
                  <a:pt x="711484" y="162318"/>
                  <a:pt x="683973" y="124541"/>
                  <a:pt x="646981" y="103402"/>
                </a:cubicBezTo>
                <a:cubicBezTo>
                  <a:pt x="639086" y="98891"/>
                  <a:pt x="629845" y="97274"/>
                  <a:pt x="621102" y="94776"/>
                </a:cubicBezTo>
                <a:cubicBezTo>
                  <a:pt x="592683" y="86657"/>
                  <a:pt x="573103" y="83451"/>
                  <a:pt x="543464" y="77523"/>
                </a:cubicBezTo>
                <a:cubicBezTo>
                  <a:pt x="534838" y="71772"/>
                  <a:pt x="526858" y="64907"/>
                  <a:pt x="517585" y="60270"/>
                </a:cubicBezTo>
                <a:cubicBezTo>
                  <a:pt x="503801" y="53378"/>
                  <a:pt x="470092" y="46700"/>
                  <a:pt x="457200" y="43017"/>
                </a:cubicBezTo>
                <a:cubicBezTo>
                  <a:pt x="448457" y="40519"/>
                  <a:pt x="440064" y="36889"/>
                  <a:pt x="431321" y="34391"/>
                </a:cubicBezTo>
                <a:cubicBezTo>
                  <a:pt x="419921" y="31134"/>
                  <a:pt x="408215" y="29022"/>
                  <a:pt x="396815" y="25765"/>
                </a:cubicBezTo>
                <a:cubicBezTo>
                  <a:pt x="388072" y="23267"/>
                  <a:pt x="379852" y="18921"/>
                  <a:pt x="370936" y="17138"/>
                </a:cubicBezTo>
                <a:cubicBezTo>
                  <a:pt x="350998" y="13150"/>
                  <a:pt x="330679" y="11387"/>
                  <a:pt x="310551" y="8512"/>
                </a:cubicBezTo>
                <a:cubicBezTo>
                  <a:pt x="296381" y="9057"/>
                  <a:pt x="117964" y="-23189"/>
                  <a:pt x="60385" y="34391"/>
                </a:cubicBezTo>
                <a:cubicBezTo>
                  <a:pt x="50219" y="44557"/>
                  <a:pt x="43132" y="57395"/>
                  <a:pt x="34506" y="68897"/>
                </a:cubicBezTo>
                <a:cubicBezTo>
                  <a:pt x="21470" y="121038"/>
                  <a:pt x="29625" y="92166"/>
                  <a:pt x="8627" y="155161"/>
                </a:cubicBezTo>
                <a:lnTo>
                  <a:pt x="0" y="181040"/>
                </a:lnTo>
                <a:cubicBezTo>
                  <a:pt x="2876" y="457085"/>
                  <a:pt x="3107" y="733171"/>
                  <a:pt x="8627" y="1009176"/>
                </a:cubicBezTo>
                <a:cubicBezTo>
                  <a:pt x="8978" y="1026715"/>
                  <a:pt x="21542" y="1052213"/>
                  <a:pt x="25879" y="1069561"/>
                </a:cubicBezTo>
                <a:cubicBezTo>
                  <a:pt x="29435" y="1083785"/>
                  <a:pt x="31630" y="1098316"/>
                  <a:pt x="34506" y="1112693"/>
                </a:cubicBezTo>
                <a:cubicBezTo>
                  <a:pt x="37381" y="1193206"/>
                  <a:pt x="37945" y="1273835"/>
                  <a:pt x="43132" y="1354233"/>
                </a:cubicBezTo>
                <a:cubicBezTo>
                  <a:pt x="43717" y="1363307"/>
                  <a:pt x="49261" y="1371369"/>
                  <a:pt x="51759" y="1380112"/>
                </a:cubicBezTo>
                <a:cubicBezTo>
                  <a:pt x="55016" y="1391511"/>
                  <a:pt x="56978" y="1403261"/>
                  <a:pt x="60385" y="1414617"/>
                </a:cubicBezTo>
                <a:cubicBezTo>
                  <a:pt x="65611" y="1432036"/>
                  <a:pt x="77638" y="1466376"/>
                  <a:pt x="77638" y="1466376"/>
                </a:cubicBezTo>
                <a:cubicBezTo>
                  <a:pt x="85056" y="1555396"/>
                  <a:pt x="80500" y="1548266"/>
                  <a:pt x="94891" y="1613025"/>
                </a:cubicBezTo>
                <a:cubicBezTo>
                  <a:pt x="99371" y="1633186"/>
                  <a:pt x="102764" y="1659006"/>
                  <a:pt x="120770" y="1673410"/>
                </a:cubicBezTo>
                <a:cubicBezTo>
                  <a:pt x="127870" y="1679090"/>
                  <a:pt x="137906" y="1679538"/>
                  <a:pt x="146649" y="1682036"/>
                </a:cubicBezTo>
                <a:cubicBezTo>
                  <a:pt x="222471" y="1703700"/>
                  <a:pt x="144986" y="1678607"/>
                  <a:pt x="207034" y="1699289"/>
                </a:cubicBezTo>
                <a:cubicBezTo>
                  <a:pt x="324928" y="1696414"/>
                  <a:pt x="443027" y="1698175"/>
                  <a:pt x="560717" y="1690663"/>
                </a:cubicBezTo>
                <a:cubicBezTo>
                  <a:pt x="578866" y="1689505"/>
                  <a:pt x="595223" y="1679161"/>
                  <a:pt x="612476" y="1673410"/>
                </a:cubicBezTo>
                <a:lnTo>
                  <a:pt x="638355" y="1664784"/>
                </a:lnTo>
                <a:cubicBezTo>
                  <a:pt x="646981" y="1659033"/>
                  <a:pt x="656269" y="1654168"/>
                  <a:pt x="664234" y="1647531"/>
                </a:cubicBezTo>
                <a:cubicBezTo>
                  <a:pt x="673606" y="1639721"/>
                  <a:pt x="679962" y="1628418"/>
                  <a:pt x="690113" y="1621651"/>
                </a:cubicBezTo>
                <a:cubicBezTo>
                  <a:pt x="697679" y="1616607"/>
                  <a:pt x="707366" y="1615900"/>
                  <a:pt x="715993" y="1613025"/>
                </a:cubicBezTo>
                <a:cubicBezTo>
                  <a:pt x="735308" y="1593710"/>
                  <a:pt x="787482" y="1534769"/>
                  <a:pt x="819510" y="1526761"/>
                </a:cubicBezTo>
                <a:cubicBezTo>
                  <a:pt x="831012" y="1523885"/>
                  <a:pt x="842615" y="1521391"/>
                  <a:pt x="854015" y="1518134"/>
                </a:cubicBezTo>
                <a:cubicBezTo>
                  <a:pt x="862758" y="1515636"/>
                  <a:pt x="870978" y="1511291"/>
                  <a:pt x="879894" y="1509508"/>
                </a:cubicBezTo>
                <a:cubicBezTo>
                  <a:pt x="899832" y="1505521"/>
                  <a:pt x="920223" y="1504225"/>
                  <a:pt x="940279" y="1500882"/>
                </a:cubicBezTo>
                <a:cubicBezTo>
                  <a:pt x="954742" y="1498472"/>
                  <a:pt x="969034" y="1495131"/>
                  <a:pt x="983411" y="1492255"/>
                </a:cubicBezTo>
                <a:cubicBezTo>
                  <a:pt x="992038" y="1483629"/>
                  <a:pt x="999919" y="1474186"/>
                  <a:pt x="1009291" y="1466376"/>
                </a:cubicBezTo>
                <a:cubicBezTo>
                  <a:pt x="1017256" y="1459739"/>
                  <a:pt x="1027839" y="1456454"/>
                  <a:pt x="1035170" y="1449123"/>
                </a:cubicBezTo>
                <a:cubicBezTo>
                  <a:pt x="1092679" y="1391614"/>
                  <a:pt x="1009291" y="1451999"/>
                  <a:pt x="1078302" y="1405991"/>
                </a:cubicBezTo>
                <a:cubicBezTo>
                  <a:pt x="1120336" y="1342941"/>
                  <a:pt x="1069029" y="1422219"/>
                  <a:pt x="1112808" y="1345606"/>
                </a:cubicBezTo>
                <a:cubicBezTo>
                  <a:pt x="1117952" y="1336604"/>
                  <a:pt x="1124917" y="1328729"/>
                  <a:pt x="1130061" y="1319727"/>
                </a:cubicBezTo>
                <a:cubicBezTo>
                  <a:pt x="1147113" y="1289885"/>
                  <a:pt x="1146263" y="1288372"/>
                  <a:pt x="1155940" y="1259342"/>
                </a:cubicBezTo>
                <a:cubicBezTo>
                  <a:pt x="1149836" y="1082333"/>
                  <a:pt x="1139532" y="959906"/>
                  <a:pt x="1155940" y="784889"/>
                </a:cubicBezTo>
                <a:cubicBezTo>
                  <a:pt x="1161176" y="729039"/>
                  <a:pt x="1193557" y="720677"/>
                  <a:pt x="1207698" y="664119"/>
                </a:cubicBezTo>
                <a:lnTo>
                  <a:pt x="1224951" y="62098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6668219" y="1121434"/>
            <a:ext cx="933867" cy="1061087"/>
          </a:xfrm>
          <a:custGeom>
            <a:avLst/>
            <a:gdLst>
              <a:gd name="connsiteX0" fmla="*/ 750498 w 933867"/>
              <a:gd name="connsiteY0" fmla="*/ 707366 h 1061087"/>
              <a:gd name="connsiteX1" fmla="*/ 819509 w 933867"/>
              <a:gd name="connsiteY1" fmla="*/ 638355 h 1061087"/>
              <a:gd name="connsiteX2" fmla="*/ 862641 w 933867"/>
              <a:gd name="connsiteY2" fmla="*/ 577970 h 1061087"/>
              <a:gd name="connsiteX3" fmla="*/ 871268 w 933867"/>
              <a:gd name="connsiteY3" fmla="*/ 543464 h 1061087"/>
              <a:gd name="connsiteX4" fmla="*/ 888521 w 933867"/>
              <a:gd name="connsiteY4" fmla="*/ 491706 h 1061087"/>
              <a:gd name="connsiteX5" fmla="*/ 897147 w 933867"/>
              <a:gd name="connsiteY5" fmla="*/ 465826 h 1061087"/>
              <a:gd name="connsiteX6" fmla="*/ 905773 w 933867"/>
              <a:gd name="connsiteY6" fmla="*/ 439947 h 1061087"/>
              <a:gd name="connsiteX7" fmla="*/ 914400 w 933867"/>
              <a:gd name="connsiteY7" fmla="*/ 414068 h 1061087"/>
              <a:gd name="connsiteX8" fmla="*/ 923026 w 933867"/>
              <a:gd name="connsiteY8" fmla="*/ 163902 h 1061087"/>
              <a:gd name="connsiteX9" fmla="*/ 879894 w 933867"/>
              <a:gd name="connsiteY9" fmla="*/ 112143 h 1061087"/>
              <a:gd name="connsiteX10" fmla="*/ 845389 w 933867"/>
              <a:gd name="connsiteY10" fmla="*/ 69011 h 1061087"/>
              <a:gd name="connsiteX11" fmla="*/ 836762 w 933867"/>
              <a:gd name="connsiteY11" fmla="*/ 43132 h 1061087"/>
              <a:gd name="connsiteX12" fmla="*/ 810883 w 933867"/>
              <a:gd name="connsiteY12" fmla="*/ 25879 h 1061087"/>
              <a:gd name="connsiteX13" fmla="*/ 776377 w 933867"/>
              <a:gd name="connsiteY13" fmla="*/ 0 h 1061087"/>
              <a:gd name="connsiteX14" fmla="*/ 552090 w 933867"/>
              <a:gd name="connsiteY14" fmla="*/ 8626 h 1061087"/>
              <a:gd name="connsiteX15" fmla="*/ 500332 w 933867"/>
              <a:gd name="connsiteY15" fmla="*/ 34506 h 1061087"/>
              <a:gd name="connsiteX16" fmla="*/ 448573 w 933867"/>
              <a:gd name="connsiteY16" fmla="*/ 51758 h 1061087"/>
              <a:gd name="connsiteX17" fmla="*/ 319177 w 933867"/>
              <a:gd name="connsiteY17" fmla="*/ 138023 h 1061087"/>
              <a:gd name="connsiteX18" fmla="*/ 293298 w 933867"/>
              <a:gd name="connsiteY18" fmla="*/ 155275 h 1061087"/>
              <a:gd name="connsiteX19" fmla="*/ 267419 w 933867"/>
              <a:gd name="connsiteY19" fmla="*/ 172528 h 1061087"/>
              <a:gd name="connsiteX20" fmla="*/ 241539 w 933867"/>
              <a:gd name="connsiteY20" fmla="*/ 181155 h 1061087"/>
              <a:gd name="connsiteX21" fmla="*/ 189781 w 933867"/>
              <a:gd name="connsiteY21" fmla="*/ 215660 h 1061087"/>
              <a:gd name="connsiteX22" fmla="*/ 163902 w 933867"/>
              <a:gd name="connsiteY22" fmla="*/ 232913 h 1061087"/>
              <a:gd name="connsiteX23" fmla="*/ 129396 w 933867"/>
              <a:gd name="connsiteY23" fmla="*/ 258792 h 1061087"/>
              <a:gd name="connsiteX24" fmla="*/ 77638 w 933867"/>
              <a:gd name="connsiteY24" fmla="*/ 301924 h 1061087"/>
              <a:gd name="connsiteX25" fmla="*/ 43132 w 933867"/>
              <a:gd name="connsiteY25" fmla="*/ 353683 h 1061087"/>
              <a:gd name="connsiteX26" fmla="*/ 34506 w 933867"/>
              <a:gd name="connsiteY26" fmla="*/ 379562 h 1061087"/>
              <a:gd name="connsiteX27" fmla="*/ 17253 w 933867"/>
              <a:gd name="connsiteY27" fmla="*/ 405441 h 1061087"/>
              <a:gd name="connsiteX28" fmla="*/ 0 w 933867"/>
              <a:gd name="connsiteY28" fmla="*/ 457200 h 1061087"/>
              <a:gd name="connsiteX29" fmla="*/ 8626 w 933867"/>
              <a:gd name="connsiteY29" fmla="*/ 577970 h 1061087"/>
              <a:gd name="connsiteX30" fmla="*/ 25879 w 933867"/>
              <a:gd name="connsiteY30" fmla="*/ 629728 h 1061087"/>
              <a:gd name="connsiteX31" fmla="*/ 43132 w 933867"/>
              <a:gd name="connsiteY31" fmla="*/ 690113 h 1061087"/>
              <a:gd name="connsiteX32" fmla="*/ 60385 w 933867"/>
              <a:gd name="connsiteY32" fmla="*/ 715992 h 1061087"/>
              <a:gd name="connsiteX33" fmla="*/ 94890 w 933867"/>
              <a:gd name="connsiteY33" fmla="*/ 793630 h 1061087"/>
              <a:gd name="connsiteX34" fmla="*/ 103517 w 933867"/>
              <a:gd name="connsiteY34" fmla="*/ 819509 h 1061087"/>
              <a:gd name="connsiteX35" fmla="*/ 146649 w 933867"/>
              <a:gd name="connsiteY35" fmla="*/ 879894 h 1061087"/>
              <a:gd name="connsiteX36" fmla="*/ 207034 w 933867"/>
              <a:gd name="connsiteY36" fmla="*/ 948906 h 1061087"/>
              <a:gd name="connsiteX37" fmla="*/ 224287 w 933867"/>
              <a:gd name="connsiteY37" fmla="*/ 974785 h 1061087"/>
              <a:gd name="connsiteX38" fmla="*/ 284672 w 933867"/>
              <a:gd name="connsiteY38" fmla="*/ 1017917 h 1061087"/>
              <a:gd name="connsiteX39" fmla="*/ 336430 w 933867"/>
              <a:gd name="connsiteY39" fmla="*/ 1035170 h 1061087"/>
              <a:gd name="connsiteX40" fmla="*/ 362309 w 933867"/>
              <a:gd name="connsiteY40" fmla="*/ 1043796 h 1061087"/>
              <a:gd name="connsiteX41" fmla="*/ 388189 w 933867"/>
              <a:gd name="connsiteY41" fmla="*/ 1061049 h 1061087"/>
              <a:gd name="connsiteX42" fmla="*/ 465826 w 933867"/>
              <a:gd name="connsiteY42" fmla="*/ 1043796 h 1061087"/>
              <a:gd name="connsiteX43" fmla="*/ 491706 w 933867"/>
              <a:gd name="connsiteY43" fmla="*/ 1017917 h 1061087"/>
              <a:gd name="connsiteX44" fmla="*/ 517585 w 933867"/>
              <a:gd name="connsiteY44" fmla="*/ 1000664 h 1061087"/>
              <a:gd name="connsiteX45" fmla="*/ 569343 w 933867"/>
              <a:gd name="connsiteY45" fmla="*/ 948906 h 1061087"/>
              <a:gd name="connsiteX46" fmla="*/ 646981 w 933867"/>
              <a:gd name="connsiteY46" fmla="*/ 897147 h 1061087"/>
              <a:gd name="connsiteX47" fmla="*/ 672860 w 933867"/>
              <a:gd name="connsiteY47" fmla="*/ 879894 h 1061087"/>
              <a:gd name="connsiteX48" fmla="*/ 724619 w 933867"/>
              <a:gd name="connsiteY48" fmla="*/ 836762 h 1061087"/>
              <a:gd name="connsiteX49" fmla="*/ 741872 w 933867"/>
              <a:gd name="connsiteY49" fmla="*/ 810883 h 1061087"/>
              <a:gd name="connsiteX50" fmla="*/ 785004 w 933867"/>
              <a:gd name="connsiteY50" fmla="*/ 767751 h 1061087"/>
              <a:gd name="connsiteX51" fmla="*/ 793630 w 933867"/>
              <a:gd name="connsiteY51" fmla="*/ 733245 h 1061087"/>
              <a:gd name="connsiteX52" fmla="*/ 802256 w 933867"/>
              <a:gd name="connsiteY52" fmla="*/ 707366 h 1061087"/>
              <a:gd name="connsiteX53" fmla="*/ 802256 w 933867"/>
              <a:gd name="connsiteY53" fmla="*/ 560717 h 106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33867" h="1061087">
                <a:moveTo>
                  <a:pt x="750498" y="707366"/>
                </a:moveTo>
                <a:cubicBezTo>
                  <a:pt x="773502" y="684362"/>
                  <a:pt x="801464" y="665424"/>
                  <a:pt x="819509" y="638355"/>
                </a:cubicBezTo>
                <a:cubicBezTo>
                  <a:pt x="844737" y="600512"/>
                  <a:pt x="830541" y="620769"/>
                  <a:pt x="862641" y="577970"/>
                </a:cubicBezTo>
                <a:cubicBezTo>
                  <a:pt x="865517" y="566468"/>
                  <a:pt x="867861" y="554820"/>
                  <a:pt x="871268" y="543464"/>
                </a:cubicBezTo>
                <a:cubicBezTo>
                  <a:pt x="876494" y="526045"/>
                  <a:pt x="882770" y="508959"/>
                  <a:pt x="888521" y="491706"/>
                </a:cubicBezTo>
                <a:lnTo>
                  <a:pt x="897147" y="465826"/>
                </a:lnTo>
                <a:lnTo>
                  <a:pt x="905773" y="439947"/>
                </a:lnTo>
                <a:lnTo>
                  <a:pt x="914400" y="414068"/>
                </a:lnTo>
                <a:cubicBezTo>
                  <a:pt x="933479" y="299596"/>
                  <a:pt x="942420" y="293194"/>
                  <a:pt x="923026" y="163902"/>
                </a:cubicBezTo>
                <a:cubicBezTo>
                  <a:pt x="920907" y="149774"/>
                  <a:pt x="887333" y="119582"/>
                  <a:pt x="879894" y="112143"/>
                </a:cubicBezTo>
                <a:cubicBezTo>
                  <a:pt x="858213" y="47098"/>
                  <a:pt x="889981" y="124750"/>
                  <a:pt x="845389" y="69011"/>
                </a:cubicBezTo>
                <a:cubicBezTo>
                  <a:pt x="839709" y="61911"/>
                  <a:pt x="842442" y="50232"/>
                  <a:pt x="836762" y="43132"/>
                </a:cubicBezTo>
                <a:cubicBezTo>
                  <a:pt x="830285" y="35036"/>
                  <a:pt x="819319" y="31905"/>
                  <a:pt x="810883" y="25879"/>
                </a:cubicBezTo>
                <a:cubicBezTo>
                  <a:pt x="799184" y="17522"/>
                  <a:pt x="787879" y="8626"/>
                  <a:pt x="776377" y="0"/>
                </a:cubicBezTo>
                <a:cubicBezTo>
                  <a:pt x="701615" y="2875"/>
                  <a:pt x="626730" y="3478"/>
                  <a:pt x="552090" y="8626"/>
                </a:cubicBezTo>
                <a:cubicBezTo>
                  <a:pt x="524162" y="10552"/>
                  <a:pt x="524899" y="23588"/>
                  <a:pt x="500332" y="34506"/>
                </a:cubicBezTo>
                <a:cubicBezTo>
                  <a:pt x="483713" y="41892"/>
                  <a:pt x="448573" y="51758"/>
                  <a:pt x="448573" y="51758"/>
                </a:cubicBezTo>
                <a:lnTo>
                  <a:pt x="319177" y="138023"/>
                </a:lnTo>
                <a:lnTo>
                  <a:pt x="293298" y="155275"/>
                </a:lnTo>
                <a:cubicBezTo>
                  <a:pt x="284672" y="161026"/>
                  <a:pt x="277255" y="169249"/>
                  <a:pt x="267419" y="172528"/>
                </a:cubicBezTo>
                <a:cubicBezTo>
                  <a:pt x="258792" y="175404"/>
                  <a:pt x="249488" y="176739"/>
                  <a:pt x="241539" y="181155"/>
                </a:cubicBezTo>
                <a:cubicBezTo>
                  <a:pt x="223413" y="191225"/>
                  <a:pt x="207034" y="204158"/>
                  <a:pt x="189781" y="215660"/>
                </a:cubicBezTo>
                <a:cubicBezTo>
                  <a:pt x="181155" y="221411"/>
                  <a:pt x="172196" y="226693"/>
                  <a:pt x="163902" y="232913"/>
                </a:cubicBezTo>
                <a:cubicBezTo>
                  <a:pt x="152400" y="241539"/>
                  <a:pt x="140312" y="249435"/>
                  <a:pt x="129396" y="258792"/>
                </a:cubicBezTo>
                <a:cubicBezTo>
                  <a:pt x="71278" y="308608"/>
                  <a:pt x="134835" y="263794"/>
                  <a:pt x="77638" y="301924"/>
                </a:cubicBezTo>
                <a:cubicBezTo>
                  <a:pt x="66136" y="319177"/>
                  <a:pt x="49689" y="334011"/>
                  <a:pt x="43132" y="353683"/>
                </a:cubicBezTo>
                <a:cubicBezTo>
                  <a:pt x="40257" y="362309"/>
                  <a:pt x="38572" y="371429"/>
                  <a:pt x="34506" y="379562"/>
                </a:cubicBezTo>
                <a:cubicBezTo>
                  <a:pt x="29869" y="388835"/>
                  <a:pt x="21464" y="395967"/>
                  <a:pt x="17253" y="405441"/>
                </a:cubicBezTo>
                <a:cubicBezTo>
                  <a:pt x="9867" y="422060"/>
                  <a:pt x="0" y="457200"/>
                  <a:pt x="0" y="457200"/>
                </a:cubicBezTo>
                <a:cubicBezTo>
                  <a:pt x="2875" y="497457"/>
                  <a:pt x="2639" y="538057"/>
                  <a:pt x="8626" y="577970"/>
                </a:cubicBezTo>
                <a:cubicBezTo>
                  <a:pt x="11324" y="595955"/>
                  <a:pt x="21468" y="612085"/>
                  <a:pt x="25879" y="629728"/>
                </a:cubicBezTo>
                <a:cubicBezTo>
                  <a:pt x="28642" y="640779"/>
                  <a:pt x="36946" y="677741"/>
                  <a:pt x="43132" y="690113"/>
                </a:cubicBezTo>
                <a:cubicBezTo>
                  <a:pt x="47769" y="699386"/>
                  <a:pt x="54634" y="707366"/>
                  <a:pt x="60385" y="715992"/>
                </a:cubicBezTo>
                <a:cubicBezTo>
                  <a:pt x="104893" y="849516"/>
                  <a:pt x="53882" y="711614"/>
                  <a:pt x="94890" y="793630"/>
                </a:cubicBezTo>
                <a:cubicBezTo>
                  <a:pt x="98957" y="801763"/>
                  <a:pt x="99450" y="811376"/>
                  <a:pt x="103517" y="819509"/>
                </a:cubicBezTo>
                <a:cubicBezTo>
                  <a:pt x="110531" y="833536"/>
                  <a:pt x="139807" y="870119"/>
                  <a:pt x="146649" y="879894"/>
                </a:cubicBezTo>
                <a:cubicBezTo>
                  <a:pt x="190680" y="942796"/>
                  <a:pt x="162015" y="918893"/>
                  <a:pt x="207034" y="948906"/>
                </a:cubicBezTo>
                <a:cubicBezTo>
                  <a:pt x="212785" y="957532"/>
                  <a:pt x="216956" y="967454"/>
                  <a:pt x="224287" y="974785"/>
                </a:cubicBezTo>
                <a:cubicBezTo>
                  <a:pt x="226838" y="977336"/>
                  <a:pt x="275854" y="1013998"/>
                  <a:pt x="284672" y="1017917"/>
                </a:cubicBezTo>
                <a:cubicBezTo>
                  <a:pt x="301291" y="1025303"/>
                  <a:pt x="319177" y="1029419"/>
                  <a:pt x="336430" y="1035170"/>
                </a:cubicBezTo>
                <a:lnTo>
                  <a:pt x="362309" y="1043796"/>
                </a:lnTo>
                <a:cubicBezTo>
                  <a:pt x="370936" y="1049547"/>
                  <a:pt x="377901" y="1059763"/>
                  <a:pt x="388189" y="1061049"/>
                </a:cubicBezTo>
                <a:cubicBezTo>
                  <a:pt x="395494" y="1061962"/>
                  <a:pt x="455467" y="1046386"/>
                  <a:pt x="465826" y="1043796"/>
                </a:cubicBezTo>
                <a:cubicBezTo>
                  <a:pt x="474453" y="1035170"/>
                  <a:pt x="482334" y="1025727"/>
                  <a:pt x="491706" y="1017917"/>
                </a:cubicBezTo>
                <a:cubicBezTo>
                  <a:pt x="499671" y="1011280"/>
                  <a:pt x="509836" y="1007552"/>
                  <a:pt x="517585" y="1000664"/>
                </a:cubicBezTo>
                <a:cubicBezTo>
                  <a:pt x="535821" y="984454"/>
                  <a:pt x="549042" y="962440"/>
                  <a:pt x="569343" y="948906"/>
                </a:cubicBezTo>
                <a:lnTo>
                  <a:pt x="646981" y="897147"/>
                </a:lnTo>
                <a:cubicBezTo>
                  <a:pt x="655607" y="891396"/>
                  <a:pt x="665529" y="887225"/>
                  <a:pt x="672860" y="879894"/>
                </a:cubicBezTo>
                <a:cubicBezTo>
                  <a:pt x="706070" y="846684"/>
                  <a:pt x="688588" y="860782"/>
                  <a:pt x="724619" y="836762"/>
                </a:cubicBezTo>
                <a:cubicBezTo>
                  <a:pt x="730370" y="828136"/>
                  <a:pt x="734541" y="818214"/>
                  <a:pt x="741872" y="810883"/>
                </a:cubicBezTo>
                <a:cubicBezTo>
                  <a:pt x="799381" y="753374"/>
                  <a:pt x="738996" y="836762"/>
                  <a:pt x="785004" y="767751"/>
                </a:cubicBezTo>
                <a:cubicBezTo>
                  <a:pt x="787879" y="756249"/>
                  <a:pt x="790373" y="744645"/>
                  <a:pt x="793630" y="733245"/>
                </a:cubicBezTo>
                <a:cubicBezTo>
                  <a:pt x="796128" y="724502"/>
                  <a:pt x="801802" y="716448"/>
                  <a:pt x="802256" y="707366"/>
                </a:cubicBezTo>
                <a:cubicBezTo>
                  <a:pt x="804697" y="658544"/>
                  <a:pt x="802256" y="609600"/>
                  <a:pt x="802256" y="560717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>
            <a:endCxn id="4" idx="36"/>
          </p:cNvCxnSpPr>
          <p:nvPr/>
        </p:nvCxnSpPr>
        <p:spPr>
          <a:xfrm flipV="1">
            <a:off x="2627784" y="2605177"/>
            <a:ext cx="2280646" cy="2119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3635896" y="2033277"/>
            <a:ext cx="3168352" cy="3195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128206" y="3807129"/>
            <a:ext cx="3784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Variação de velocidade: responsável é temperatura ou composição?</a:t>
            </a: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Diminuição da velocidade -  mais difícil de identificar a causa.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211960" y="5130568"/>
            <a:ext cx="4736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Modelos dos parâmetros atuantes na força de flutuação:</a:t>
            </a:r>
          </a:p>
          <a:p>
            <a:r>
              <a:rPr lang="pt-BR" sz="1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 do manto (2800-2900 km) – composição é o fator preponderante </a:t>
            </a:r>
          </a:p>
          <a:p>
            <a:r>
              <a:rPr lang="pt-BR" sz="1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 e porções médias – Temperatura é o fator preponderante.</a:t>
            </a:r>
          </a:p>
        </p:txBody>
      </p:sp>
    </p:spTree>
    <p:extLst>
      <p:ext uri="{BB962C8B-B14F-4D97-AF65-F5344CB8AC3E}">
        <p14:creationId xmlns:p14="http://schemas.microsoft.com/office/powerpoint/2010/main" val="223641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Convecção no manto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1521" y="1268761"/>
            <a:ext cx="3672408" cy="4890740"/>
          </a:xfrm>
        </p:spPr>
        <p:txBody>
          <a:bodyPr/>
          <a:lstStyle/>
          <a:p>
            <a:r>
              <a:rPr lang="pt-BR" alt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O que causa o movimento do fluido?</a:t>
            </a:r>
          </a:p>
          <a:p>
            <a:r>
              <a:rPr lang="pt-BR" alt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Energia potencial gravitacional e contrastes de densidade.</a:t>
            </a:r>
          </a:p>
          <a:p>
            <a:r>
              <a:rPr lang="pt-BR" alt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Variação de densidade: composicional e variação de temperatura.</a:t>
            </a:r>
          </a:p>
          <a:p>
            <a:r>
              <a:rPr lang="pt-BR" alt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Mais simples – Convecção Rayleigh-</a:t>
            </a:r>
            <a:r>
              <a:rPr lang="pt-BR" altLang="pt-BR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Bénard</a:t>
            </a:r>
            <a:r>
              <a:rPr lang="pt-BR" alt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pt-BR" alt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altLang="pt-BR" sz="2600" dirty="0"/>
          </a:p>
        </p:txBody>
      </p:sp>
      <p:pic>
        <p:nvPicPr>
          <p:cNvPr id="6148" name="Picture 4" descr="image01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1700808"/>
            <a:ext cx="2519635" cy="17353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 descr="image0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8863" y="4221088"/>
            <a:ext cx="2952006" cy="1427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624"/>
            <a:ext cx="200977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83968" y="14127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Seção vertical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88024" y="11663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Seção horizontal na superfície ao longo do aquecimento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51920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Gradiente adiabático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5652120" y="5013176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331821"/>
              </p:ext>
            </p:extLst>
          </p:nvPr>
        </p:nvGraphicFramePr>
        <p:xfrm>
          <a:off x="1763688" y="4653136"/>
          <a:ext cx="1796951" cy="50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6" imgW="1726451" imgH="482391" progId="Equation.3">
                  <p:embed/>
                </p:oleObj>
              </mc:Choice>
              <mc:Fallback>
                <p:oleObj name="Equation" r:id="rId6" imgW="1726451" imgH="4823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653136"/>
                        <a:ext cx="1796951" cy="506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340646"/>
              </p:ext>
            </p:extLst>
          </p:nvPr>
        </p:nvGraphicFramePr>
        <p:xfrm>
          <a:off x="1475656" y="5373216"/>
          <a:ext cx="2054647" cy="50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8" imgW="1841500" imgH="444500" progId="Equation.3">
                  <p:embed/>
                </p:oleObj>
              </mc:Choice>
              <mc:Fallback>
                <p:oleObj name="Equation" r:id="rId8" imgW="1841500" imgH="444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373216"/>
                        <a:ext cx="2054647" cy="50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reto 9"/>
          <p:cNvCxnSpPr/>
          <p:nvPr/>
        </p:nvCxnSpPr>
        <p:spPr>
          <a:xfrm>
            <a:off x="5508104" y="4653136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400092" y="4653136"/>
            <a:ext cx="19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r>
              <a:rPr lang="pt-BR" altLang="pt-BR" dirty="0"/>
              <a:t>Convecção na Terra</a:t>
            </a:r>
          </a:p>
        </p:txBody>
      </p:sp>
      <p:pic>
        <p:nvPicPr>
          <p:cNvPr id="10244" name="Picture 4" descr="harvard-plumes-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43434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arvard-slabs-c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60800"/>
            <a:ext cx="44958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859338" y="1268760"/>
            <a:ext cx="3827462" cy="2188815"/>
          </a:xfrm>
        </p:spPr>
        <p:txBody>
          <a:bodyPr/>
          <a:lstStyle/>
          <a:p>
            <a:r>
              <a:rPr lang="pt-BR" altLang="pt-BR" sz="2200" dirty="0"/>
              <a:t>Pluma – material mais quente vindo da base do manto. Velocidade das ondas P é menor.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0825" y="4652963"/>
            <a:ext cx="38893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200"/>
              <a:t>Slab – material mais frio caindo da superfície para o interior do manto. Velocidade das ondas P é maior.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estudar o manto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GEOFÍSICA: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Sismologia  - Tomografia sísmica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Limitação: “fotografia” atual e talvez de algumas centenas de milhões de anos</a:t>
            </a:r>
          </a:p>
          <a:p>
            <a:endParaRPr lang="pt-BR" sz="1800" dirty="0">
              <a:latin typeface="Verdana" pitchFamily="34" charset="0"/>
              <a:ea typeface="Verdana" pitchFamily="34" charset="0"/>
            </a:endParaRP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GEOQUÍMICA:	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Explora isótopos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radiogênicos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e consegue informações sobre a escala de tempo de processos que variam de dias a bilhões de anos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Limitação: só estuda o material que chega na superfície da Terra através de vulcanismo e tectônica de placas</a:t>
            </a:r>
          </a:p>
          <a:p>
            <a:endParaRPr lang="pt-BR" sz="1800" dirty="0">
              <a:latin typeface="Verdana" pitchFamily="34" charset="0"/>
              <a:ea typeface="Verdana" pitchFamily="34" charset="0"/>
            </a:endParaRP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PETROLOGIA EXPERIMENTAL E MODELAGEM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Forças que regem a convecção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Favorecida pelo empuxo  </a:t>
            </a:r>
          </a:p>
          <a:p>
            <a:r>
              <a:rPr lang="pt-BR" alt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Efeitos contrários:</a:t>
            </a:r>
          </a:p>
          <a:p>
            <a:r>
              <a:rPr lang="pt-BR" alt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Calor sendo removido por condução (depende da difusividade térmica)</a:t>
            </a:r>
          </a:p>
          <a:p>
            <a:r>
              <a:rPr lang="pt-BR" alt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Viscosidade do fluido</a:t>
            </a:r>
          </a:p>
          <a:p>
            <a:r>
              <a:rPr lang="pt-BR" altLang="pt-BR" dirty="0"/>
              <a:t>Números adimensionais</a:t>
            </a:r>
          </a:p>
          <a:p>
            <a:r>
              <a:rPr lang="pt-BR" altLang="pt-BR" sz="1800" dirty="0"/>
              <a:t>Número de Rayleigh – relação entre calor transportado por condução e o calor transportado por convecção</a:t>
            </a:r>
          </a:p>
          <a:p>
            <a:endParaRPr lang="pt-BR" altLang="pt-BR" sz="1800" dirty="0"/>
          </a:p>
          <a:p>
            <a:endParaRPr lang="pt-BR" altLang="pt-BR" sz="1800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77715"/>
              </p:ext>
            </p:extLst>
          </p:nvPr>
        </p:nvGraphicFramePr>
        <p:xfrm>
          <a:off x="3707904" y="1196752"/>
          <a:ext cx="21224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1257300" imgH="228600" progId="Equation.3">
                  <p:embed/>
                </p:oleObj>
              </mc:Choice>
              <mc:Fallback>
                <p:oleObj name="Equation" r:id="rId3" imgW="1257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196752"/>
                        <a:ext cx="2122488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2510155" y="4150234"/>
                <a:ext cx="2448555" cy="1201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𝑅𝑎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𝐴𝐷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pt-BR" b="0" dirty="0">
                  <a:ea typeface="Cambria Math"/>
                </a:endParaRPr>
              </a:p>
              <a:p>
                <a:pPr/>
                <a:endParaRPr lang="pt-BR" b="0" dirty="0">
                  <a:ea typeface="Cambria Math"/>
                </a:endParaRPr>
              </a:p>
              <a:p>
                <a:pPr/>
                <a:r>
                  <a:rPr lang="el-G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pt-B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=η/</a:t>
                </a:r>
                <a:r>
                  <a:rPr lang="el-G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55" y="4150234"/>
                <a:ext cx="2448555" cy="1201098"/>
              </a:xfrm>
              <a:prstGeom prst="rect">
                <a:avLst/>
              </a:prstGeom>
              <a:blipFill>
                <a:blip r:embed="rId5"/>
                <a:stretch>
                  <a:fillRect l="-2244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323528" y="4149080"/>
                <a:ext cx="1732076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𝑅𝑎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dirty="0">
                              <a:latin typeface="Times New Roman"/>
                              <a:cs typeface="Times New Roman"/>
                            </a:rPr>
                            <m:t>Δ</m:t>
                          </m:r>
                          <m:r>
                            <a:rPr lang="pt-BR" b="0" i="1" dirty="0" smtClean="0">
                              <a:latin typeface="Cambria Math"/>
                              <a:cs typeface="Times New Roman"/>
                            </a:rPr>
                            <m:t>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49080"/>
                <a:ext cx="1732076" cy="648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873429" y="5292079"/>
            <a:ext cx="28083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solidFill>
                  <a:srgbClr val="00B050"/>
                </a:solidFill>
              </a:rPr>
              <a:t>Ra</a:t>
            </a:r>
            <a:r>
              <a:rPr lang="pt-BR" sz="1600" baseline="-25000" dirty="0" err="1">
                <a:solidFill>
                  <a:srgbClr val="00B050"/>
                </a:solidFill>
              </a:rPr>
              <a:t>c</a:t>
            </a:r>
            <a:r>
              <a:rPr lang="pt-BR" sz="1600" dirty="0">
                <a:solidFill>
                  <a:srgbClr val="00B050"/>
                </a:solidFill>
              </a:rPr>
              <a:t> ~10</a:t>
            </a:r>
            <a:r>
              <a:rPr lang="pt-BR" sz="1600" baseline="30000" dirty="0">
                <a:solidFill>
                  <a:srgbClr val="00B050"/>
                </a:solidFill>
              </a:rPr>
              <a:t>3</a:t>
            </a:r>
            <a:r>
              <a:rPr lang="pt-BR" sz="1600" dirty="0">
                <a:solidFill>
                  <a:srgbClr val="00B050"/>
                </a:solidFill>
              </a:rPr>
              <a:t> para iniciar</a:t>
            </a:r>
          </a:p>
          <a:p>
            <a:r>
              <a:rPr lang="pt-BR" sz="1600" dirty="0">
                <a:solidFill>
                  <a:srgbClr val="00B050"/>
                </a:solidFill>
              </a:rPr>
              <a:t>Ra ~10</a:t>
            </a:r>
            <a:r>
              <a:rPr lang="pt-BR" sz="1600" baseline="30000" dirty="0">
                <a:solidFill>
                  <a:srgbClr val="00B050"/>
                </a:solidFill>
              </a:rPr>
              <a:t>5</a:t>
            </a:r>
            <a:r>
              <a:rPr lang="pt-BR" sz="1600" dirty="0">
                <a:solidFill>
                  <a:srgbClr val="00B050"/>
                </a:solidFill>
              </a:rPr>
              <a:t> convecção vigorosa</a:t>
            </a:r>
          </a:p>
          <a:p>
            <a:r>
              <a:rPr lang="pt-BR" sz="1600" dirty="0">
                <a:solidFill>
                  <a:srgbClr val="00B050"/>
                </a:solidFill>
              </a:rPr>
              <a:t>Ra &gt;10</a:t>
            </a:r>
            <a:r>
              <a:rPr lang="pt-BR" sz="1600" baseline="30000" dirty="0">
                <a:solidFill>
                  <a:srgbClr val="00B050"/>
                </a:solidFill>
              </a:rPr>
              <a:t>6</a:t>
            </a:r>
            <a:r>
              <a:rPr lang="pt-BR" sz="1600" dirty="0">
                <a:solidFill>
                  <a:srgbClr val="00B050"/>
                </a:solidFill>
              </a:rPr>
              <a:t> convecção irregular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07878" y="3915214"/>
            <a:ext cx="367240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α</a:t>
            </a:r>
            <a:r>
              <a:rPr lang="pt-BR" sz="1400" dirty="0"/>
              <a:t>  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coeficiente de expansão volumétrica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g   aceleração da gravidade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D  espessura da camada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ΔT diferença de temperatura em excesso do gradiente adiabático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κ   difusividade térmica</a:t>
            </a:r>
          </a:p>
          <a:p>
            <a:r>
              <a:rPr lang="el-G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ν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viscosidade cinemática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Q fluxo de calor através do limite inferior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A produção de calor dentro do fluido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k  condutividade térmica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η viscosidade dinâmica </a:t>
            </a:r>
          </a:p>
          <a:p>
            <a:r>
              <a:rPr lang="el-GR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ρ</a:t>
            </a:r>
            <a:r>
              <a:rPr lang="pt-BR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densidade</a:t>
            </a:r>
            <a:endParaRPr lang="pt-BR" sz="12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Convecção no manto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sz="1800" dirty="0"/>
          </a:p>
          <a:p>
            <a:endParaRPr lang="pt-BR" altLang="pt-BR" sz="1800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5868144" y="332656"/>
                <a:ext cx="1855508" cy="69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𝑅𝑎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dirty="0">
                              <a:latin typeface="Times New Roman"/>
                              <a:cs typeface="Times New Roman"/>
                            </a:rPr>
                            <m:t>Δ</m:t>
                          </m:r>
                          <m:r>
                            <a:rPr lang="pt-BR" b="0" i="1" dirty="0" smtClean="0">
                              <a:latin typeface="Cambria Math"/>
                              <a:cs typeface="Times New Roman"/>
                            </a:rPr>
                            <m:t>𝑇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𝜅𝜂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32656"/>
                <a:ext cx="1855508" cy="694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5451748" y="984646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α</a:t>
            </a:r>
            <a:r>
              <a:rPr lang="pt-BR" sz="1400" dirty="0"/>
              <a:t>  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coeficiente de expansão volumétrica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g   aceleração da gravidade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</a:rPr>
              <a:t>D  espessura da camada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ΔT diferença de temperatura em excesso do gradiente adiabático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κ   difusividade térmica</a:t>
            </a:r>
          </a:p>
          <a:p>
            <a:r>
              <a:rPr lang="el-G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ν</a:t>
            </a:r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viscosidade cinemática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Q fluxo de calor através do limite inferior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A produção de calor dentro do fluido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k  condutividade térmica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η viscosidade dinâmica </a:t>
            </a:r>
          </a:p>
          <a:p>
            <a:r>
              <a:rPr lang="el-GR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ρ</a:t>
            </a:r>
            <a:r>
              <a:rPr lang="pt-BR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densidade</a:t>
            </a:r>
            <a:endParaRPr lang="pt-BR" sz="12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endParaRPr lang="pt-BR" sz="12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991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5105400" cy="7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369929" y="3933056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Número de </a:t>
            </a:r>
            <a:r>
              <a:rPr lang="pt-BR" sz="1400" dirty="0" err="1"/>
              <a:t>Péclet</a:t>
            </a:r>
            <a:r>
              <a:rPr lang="pt-BR" sz="1400" dirty="0"/>
              <a:t>   razão entre calor transportado por </a:t>
            </a:r>
            <a:r>
              <a:rPr lang="pt-BR" sz="1400" dirty="0" err="1"/>
              <a:t>advecção</a:t>
            </a:r>
            <a:r>
              <a:rPr lang="pt-BR" sz="1400" dirty="0"/>
              <a:t> e o calor transportado por condução. Muito utilizado para entender o transporte de calor para regiões pequenas, ex. dorsais </a:t>
            </a:r>
            <a:r>
              <a:rPr lang="pt-BR" sz="1400" dirty="0" err="1"/>
              <a:t>meso</a:t>
            </a:r>
            <a:r>
              <a:rPr lang="pt-BR" sz="1400" dirty="0"/>
              <a:t>-oceânicas e processos tectônicos como </a:t>
            </a:r>
            <a:r>
              <a:rPr lang="pt-BR" sz="1400" dirty="0" err="1"/>
              <a:t>rebound</a:t>
            </a:r>
            <a:r>
              <a:rPr lang="pt-BR" sz="1400" dirty="0"/>
              <a:t> isostático</a:t>
            </a:r>
          </a:p>
          <a:p>
            <a:endParaRPr lang="pt-BR" sz="1400" dirty="0"/>
          </a:p>
          <a:p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267744" y="5779715"/>
                <a:ext cx="1100173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𝑃𝑒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𝑢𝑙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779715"/>
                <a:ext cx="1100173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3532910" y="5565338"/>
            <a:ext cx="36724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κ   difusividade térmica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u velocidade com que o material se move</a:t>
            </a:r>
          </a:p>
          <a:p>
            <a:r>
              <a:rPr lang="pt-BR" sz="120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l  escala de comprimento</a:t>
            </a:r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90626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Convecção no manto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É vigorosa. É a forma predominante de transporte de calor.</a:t>
            </a:r>
          </a:p>
          <a:p>
            <a:r>
              <a:rPr lang="pt-BR" dirty="0"/>
              <a:t>Fatores considerados no modelos numéricos: </a:t>
            </a:r>
          </a:p>
          <a:p>
            <a:r>
              <a:rPr lang="pt-BR" dirty="0"/>
              <a:t>Placas como parte integrante do sistema convectivo;</a:t>
            </a:r>
          </a:p>
          <a:p>
            <a:r>
              <a:rPr lang="pt-BR" dirty="0"/>
              <a:t>Fontes e fluxo de calor na superfície e base do manto;</a:t>
            </a:r>
          </a:p>
          <a:p>
            <a:r>
              <a:rPr lang="pt-BR" dirty="0"/>
              <a:t>Mudanças de fase na zona de transição;</a:t>
            </a:r>
          </a:p>
          <a:p>
            <a:r>
              <a:rPr lang="pt-BR" dirty="0"/>
              <a:t>Variação da viscosidade com a profundidade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621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Convecção no manto – resultados importantes dos modelos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1800" dirty="0"/>
              <a:t>Modelo predominante é de fluxo na escala de placas, sendo que as placas controlam a geometria do sistema.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1800" dirty="0"/>
              <a:t>~85% do calor é perdido pelos oceanos e a topografia do assoalho oceânico responde ao fluxo na escala de placas</a:t>
            </a: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5"/>
            <a:ext cx="3772669" cy="150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356469" cy="261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2952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28" y="4149080"/>
            <a:ext cx="29622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2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Convecção no manto – resultados importantes dos modelos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Descontinuidade de 670km não é barreira para placas penetrarem no manto inferior ou para fluxo de material que vem do manto inferior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42" y="2636912"/>
            <a:ext cx="444071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32224"/>
            <a:ext cx="45529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33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Convecção no manto – resultados importantes dos modelos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Aumento da viscosidade em 670 km: aumento do tempo de mistura para homogeneizar o manto inferior, comparado ao tempo para o manto superior; aumento da diferença de tempo para que a configuração das placas na superfície reflita o movimento no manto inferior (e vice-versa); complica o destino das placas em </a:t>
            </a:r>
            <a:r>
              <a:rPr lang="pt-BR" dirty="0" err="1"/>
              <a:t>subducção</a:t>
            </a:r>
            <a:r>
              <a:rPr lang="pt-BR" dirty="0"/>
              <a:t> na base do manto.</a:t>
            </a:r>
          </a:p>
          <a:p>
            <a:r>
              <a:rPr lang="pt-BR" dirty="0"/>
              <a:t>Material quente ascendente da interface M-N é responsável por 12% da perda de calor da Terra, que é consistente com a perda de calor do núcleo.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207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Manto terrestre: características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2844" y="1219200"/>
            <a:ext cx="5715040" cy="51387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dirty="0"/>
              <a:t> </a:t>
            </a:r>
            <a:endParaRPr lang="pt-BR" sz="2300" dirty="0"/>
          </a:p>
          <a:p>
            <a:r>
              <a:rPr lang="pt-BR" sz="2100" dirty="0">
                <a:latin typeface="Verdana" pitchFamily="34" charset="0"/>
                <a:ea typeface="Verdana" pitchFamily="34" charset="0"/>
              </a:rPr>
              <a:t>•67,2% da massa da Terra;</a:t>
            </a:r>
          </a:p>
          <a:p>
            <a:r>
              <a:rPr lang="pt-BR" sz="2100" dirty="0">
                <a:latin typeface="Verdana" pitchFamily="34" charset="0"/>
                <a:ea typeface="Verdana" pitchFamily="34" charset="0"/>
              </a:rPr>
              <a:t>•83% do volume terrestre;</a:t>
            </a:r>
          </a:p>
          <a:p>
            <a:r>
              <a:rPr lang="pt-BR" sz="2100" dirty="0">
                <a:latin typeface="Verdana" pitchFamily="34" charset="0"/>
                <a:ea typeface="Verdana" pitchFamily="34" charset="0"/>
              </a:rPr>
              <a:t>Profundidade do topo:</a:t>
            </a:r>
          </a:p>
          <a:p>
            <a:pPr>
              <a:buNone/>
            </a:pPr>
            <a:r>
              <a:rPr lang="pt-BR" sz="2100" dirty="0">
                <a:latin typeface="Verdana" pitchFamily="34" charset="0"/>
                <a:ea typeface="Verdana" pitchFamily="34" charset="0"/>
              </a:rPr>
              <a:t>•áreas continentais 35 km</a:t>
            </a:r>
          </a:p>
          <a:p>
            <a:pPr>
              <a:buNone/>
            </a:pPr>
            <a:r>
              <a:rPr lang="pt-BR" sz="2100" dirty="0">
                <a:latin typeface="Verdana" pitchFamily="34" charset="0"/>
                <a:ea typeface="Verdana" pitchFamily="34" charset="0"/>
              </a:rPr>
              <a:t>•áreas oceânicas 6 km</a:t>
            </a:r>
          </a:p>
          <a:p>
            <a:r>
              <a:rPr lang="pt-BR" sz="2100" dirty="0">
                <a:latin typeface="Verdana" pitchFamily="34" charset="0"/>
                <a:ea typeface="Verdana" pitchFamily="34" charset="0"/>
              </a:rPr>
              <a:t>Profundidade da base: 2900 km</a:t>
            </a:r>
          </a:p>
          <a:p>
            <a:r>
              <a:rPr lang="pt-BR" sz="2100" dirty="0">
                <a:latin typeface="Verdana" pitchFamily="34" charset="0"/>
                <a:ea typeface="Verdana" pitchFamily="34" charset="0"/>
              </a:rPr>
              <a:t>•sólido: silicatos de minerais ferro-</a:t>
            </a:r>
          </a:p>
          <a:p>
            <a:pPr>
              <a:buNone/>
            </a:pPr>
            <a:r>
              <a:rPr lang="pt-BR" sz="2100" dirty="0" err="1">
                <a:latin typeface="Verdana" pitchFamily="34" charset="0"/>
                <a:ea typeface="Verdana" pitchFamily="34" charset="0"/>
              </a:rPr>
              <a:t>magnesianos</a:t>
            </a:r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r>
              <a:rPr lang="pt-BR" sz="2100" dirty="0">
                <a:latin typeface="Verdana" pitchFamily="34" charset="0"/>
                <a:ea typeface="Verdana" pitchFamily="34" charset="0"/>
              </a:rPr>
              <a:t>•composição média: </a:t>
            </a:r>
            <a:r>
              <a:rPr lang="pt-BR" sz="2100" dirty="0" err="1">
                <a:latin typeface="Verdana" pitchFamily="34" charset="0"/>
                <a:ea typeface="Verdana" pitchFamily="34" charset="0"/>
              </a:rPr>
              <a:t>peridotítica</a:t>
            </a:r>
            <a:r>
              <a:rPr lang="pt-BR" sz="2100" dirty="0"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buNone/>
            </a:pPr>
            <a:r>
              <a:rPr lang="pt-BR" sz="2100" dirty="0">
                <a:latin typeface="Verdana" pitchFamily="34" charset="0"/>
                <a:ea typeface="Verdana" pitchFamily="34" charset="0"/>
              </a:rPr>
              <a:t>(mas não mineralogia)</a:t>
            </a:r>
          </a:p>
          <a:p>
            <a:r>
              <a:rPr lang="pt-BR" sz="2100" dirty="0">
                <a:latin typeface="Verdana" pitchFamily="34" charset="0"/>
                <a:ea typeface="Verdana" pitchFamily="34" charset="0"/>
              </a:rPr>
              <a:t>•densidade: 3500 a 5500 kg/m3</a:t>
            </a:r>
          </a:p>
          <a:p>
            <a:r>
              <a:rPr lang="pt-BR" sz="2100" dirty="0">
                <a:latin typeface="Verdana" pitchFamily="34" charset="0"/>
                <a:ea typeface="Verdana" pitchFamily="34" charset="0"/>
              </a:rPr>
              <a:t>•estrutura:</a:t>
            </a:r>
          </a:p>
          <a:p>
            <a:pPr>
              <a:buNone/>
            </a:pPr>
            <a:r>
              <a:rPr lang="pt-BR" sz="2100" dirty="0">
                <a:latin typeface="Verdana" pitchFamily="34" charset="0"/>
                <a:ea typeface="Verdana" pitchFamily="34" charset="0"/>
              </a:rPr>
              <a:t>•manto superior (&lt;400 km)</a:t>
            </a:r>
          </a:p>
          <a:p>
            <a:pPr>
              <a:buNone/>
            </a:pPr>
            <a:r>
              <a:rPr lang="pt-BR" sz="2100" dirty="0">
                <a:latin typeface="Verdana" pitchFamily="34" charset="0"/>
                <a:ea typeface="Verdana" pitchFamily="34" charset="0"/>
              </a:rPr>
              <a:t>•zona de transição (400 –650) ou</a:t>
            </a:r>
          </a:p>
          <a:p>
            <a:pPr>
              <a:buNone/>
            </a:pPr>
            <a:r>
              <a:rPr lang="pt-BR" sz="2100" dirty="0">
                <a:latin typeface="Verdana" pitchFamily="34" charset="0"/>
                <a:ea typeface="Verdana" pitchFamily="34" charset="0"/>
              </a:rPr>
              <a:t> (400 -1000 km??)</a:t>
            </a:r>
          </a:p>
          <a:p>
            <a:pPr>
              <a:buNone/>
            </a:pPr>
            <a:r>
              <a:rPr lang="pt-BR" sz="2100" dirty="0">
                <a:latin typeface="Verdana" pitchFamily="34" charset="0"/>
                <a:ea typeface="Verdana" pitchFamily="34" charset="0"/>
              </a:rPr>
              <a:t>•manto inferior (660 -2900 km</a:t>
            </a:r>
            <a:r>
              <a:rPr lang="pt-BR" dirty="0">
                <a:latin typeface="Verdana" pitchFamily="34" charset="0"/>
                <a:ea typeface="Verdana" pitchFamily="34" charset="0"/>
              </a:rPr>
              <a:t>) 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9570" y="1071546"/>
            <a:ext cx="5034430" cy="551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Descontinuidades do interior da Terra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4929222" cy="5138758"/>
          </a:xfrm>
        </p:spPr>
        <p:txBody>
          <a:bodyPr>
            <a:normAutofit/>
          </a:bodyPr>
          <a:lstStyle/>
          <a:p>
            <a:r>
              <a:rPr lang="pt-BR" dirty="0"/>
              <a:t> </a:t>
            </a:r>
            <a:r>
              <a:rPr lang="pt-BR" sz="2100" dirty="0">
                <a:latin typeface="Verdana" pitchFamily="34" charset="0"/>
                <a:ea typeface="Verdana" pitchFamily="34" charset="0"/>
              </a:rPr>
              <a:t>Estudadas via velocidades das ondas P e S.</a:t>
            </a:r>
          </a:p>
          <a:p>
            <a:r>
              <a:rPr lang="pt-BR" sz="2100" dirty="0">
                <a:latin typeface="Verdana" pitchFamily="34" charset="0"/>
                <a:ea typeface="Verdana" pitchFamily="34" charset="0"/>
              </a:rPr>
              <a:t>O que causa a variação de velocidade no manto? </a:t>
            </a:r>
          </a:p>
          <a:p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pPr>
              <a:buNone/>
            </a:pPr>
            <a:r>
              <a:rPr lang="pt-BR" sz="2100" dirty="0">
                <a:latin typeface="Verdana" pitchFamily="34" charset="0"/>
                <a:ea typeface="Verdana" pitchFamily="34" charset="0"/>
              </a:rPr>
              <a:t>Variações nos módulos elásticos são mais rápidas que as variações na densidade e ocorrem no mesmo sentido.</a:t>
            </a:r>
          </a:p>
          <a:p>
            <a:pPr>
              <a:buNone/>
            </a:pPr>
            <a:r>
              <a:rPr lang="pt-BR" sz="2100" dirty="0">
                <a:latin typeface="Verdana" pitchFamily="34" charset="0"/>
                <a:ea typeface="Verdana" pitchFamily="34" charset="0"/>
              </a:rPr>
              <a:t>Variações na mineralogia (composição) e/ou mudança de fase. </a:t>
            </a:r>
          </a:p>
          <a:p>
            <a:pPr>
              <a:buNone/>
            </a:pPr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endParaRPr lang="pt-BR" sz="21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2127" y="1928802"/>
            <a:ext cx="4251873" cy="465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2708920"/>
            <a:ext cx="2747961" cy="65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Manto Superior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2844" y="1219200"/>
            <a:ext cx="4071966" cy="5138758"/>
          </a:xfrm>
        </p:spPr>
        <p:txBody>
          <a:bodyPr>
            <a:normAutofit fontScale="92500"/>
          </a:bodyPr>
          <a:lstStyle/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Início abaixo da Descontinuidade de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Moho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: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•áreas continentais 35 km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•áreas oceânicas 6 km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•profundidade da base: 400 km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•dados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petrofísicos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, geológicos e extra-terrestres: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peridotitos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(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olivina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e piroxênio)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•sólido (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Moho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: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Vp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= 8-8,2 km/s)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•diminuição de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Vp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e atenuação das ondas S entre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entre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50 a 200 km: zona de baixa velocidade → </a:t>
            </a:r>
            <a:r>
              <a:rPr lang="pt-BR" sz="1800" b="1" dirty="0">
                <a:latin typeface="Verdana" pitchFamily="34" charset="0"/>
                <a:ea typeface="Verdana" pitchFamily="34" charset="0"/>
              </a:rPr>
              <a:t>fusão parcial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•base 400 km: salto na velocidade das ondas sísmicas</a:t>
            </a:r>
          </a:p>
          <a:p>
            <a:pPr>
              <a:buNone/>
            </a:pPr>
            <a:r>
              <a:rPr lang="pt-BR" dirty="0">
                <a:latin typeface="Verdana" pitchFamily="34" charset="0"/>
                <a:ea typeface="Verdana" pitchFamily="34" charset="0"/>
              </a:rPr>
              <a:t> 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9570" y="1071546"/>
            <a:ext cx="5034430" cy="551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Manto Superior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2844" y="1219200"/>
            <a:ext cx="4071966" cy="5138758"/>
          </a:xfrm>
        </p:spPr>
        <p:txBody>
          <a:bodyPr>
            <a:normAutofit fontScale="92500"/>
          </a:bodyPr>
          <a:lstStyle/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Início abaixo da Descontinuidade de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Moho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: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•áreas continentais 35 km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•áreas oceânicas 6 km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•profundidade da base: 400 km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•dados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petrofísicos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, geológicos e extra-terrestres: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peridotitos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(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olivina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e piroxênio)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•sólido (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Moho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: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Vp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= 8-8,2 km/s)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•diminuição de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Vp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e atenuação das ondas S entre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entre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50 a 200 km: zona de baixa velocidade → </a:t>
            </a:r>
            <a:r>
              <a:rPr lang="pt-BR" sz="1800" b="1" dirty="0">
                <a:latin typeface="Verdana" pitchFamily="34" charset="0"/>
                <a:ea typeface="Verdana" pitchFamily="34" charset="0"/>
              </a:rPr>
              <a:t>fusão parcial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•base 400 km: salto na velocidade das ondas sísmicas</a:t>
            </a:r>
          </a:p>
          <a:p>
            <a:pPr>
              <a:buNone/>
            </a:pPr>
            <a:r>
              <a:rPr lang="pt-BR" dirty="0">
                <a:latin typeface="Verdana" pitchFamily="34" charset="0"/>
                <a:ea typeface="Verdana" pitchFamily="34" charset="0"/>
              </a:rPr>
              <a:t> 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9570" y="1071546"/>
            <a:ext cx="5034430" cy="551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462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 Zona de Baixa Velocidade (LVZ)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2844" y="1219200"/>
            <a:ext cx="3277028" cy="4946104"/>
          </a:xfrm>
        </p:spPr>
        <p:txBody>
          <a:bodyPr>
            <a:normAutofit fontScale="85000" lnSpcReduction="20000"/>
          </a:bodyPr>
          <a:lstStyle/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Fusão parcial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Não é observada sob os continentes – fusão pouco provável sob litosfera espessa </a:t>
            </a:r>
          </a:p>
          <a:p>
            <a:endParaRPr lang="pt-BR" sz="1800" dirty="0"/>
          </a:p>
          <a:p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• Fusão de </a:t>
            </a:r>
            <a:r>
              <a:rPr lang="pt-BR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peridotitos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: basaltos oceânicos </a:t>
            </a:r>
          </a:p>
          <a:p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• início do processo de fusão na zona de baixa velocidade </a:t>
            </a:r>
          </a:p>
          <a:p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• presença de voláteis: H</a:t>
            </a:r>
            <a:r>
              <a:rPr lang="pt-BR" sz="18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O e CO</a:t>
            </a:r>
            <a:r>
              <a:rPr lang="pt-BR" sz="18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 → redução em até 500ºC</a:t>
            </a:r>
          </a:p>
          <a:p>
            <a:endParaRPr lang="pt-BR" sz="1600" dirty="0"/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• ZBV: mais proeminente em áreas oceânicas</a:t>
            </a:r>
          </a:p>
          <a:p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1800" dirty="0">
              <a:latin typeface="Verdana" pitchFamily="34" charset="0"/>
              <a:ea typeface="Verdana" pitchFamily="34" charset="0"/>
            </a:endParaRPr>
          </a:p>
          <a:p>
            <a:pPr>
              <a:buNone/>
            </a:pPr>
            <a:r>
              <a:rPr lang="pt-BR" dirty="0">
                <a:latin typeface="Verdana" pitchFamily="34" charset="0"/>
                <a:ea typeface="Verdana" pitchFamily="34" charset="0"/>
              </a:rPr>
              <a:t> 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b="70158"/>
          <a:stretch/>
        </p:blipFill>
        <p:spPr bwMode="auto">
          <a:xfrm>
            <a:off x="4109570" y="1071546"/>
            <a:ext cx="5034430" cy="16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ipse 3"/>
          <p:cNvSpPr/>
          <p:nvPr/>
        </p:nvSpPr>
        <p:spPr>
          <a:xfrm>
            <a:off x="5868144" y="1565176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884640" y="1565176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34935"/>
            <a:ext cx="2935857" cy="335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6952"/>
            <a:ext cx="2885306" cy="342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Composição Química do Manto Terrestre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4286280" cy="5138758"/>
          </a:xfrm>
        </p:spPr>
        <p:txBody>
          <a:bodyPr>
            <a:normAutofit/>
          </a:bodyPr>
          <a:lstStyle/>
          <a:p>
            <a:r>
              <a:rPr lang="pt-BR" sz="1900" dirty="0">
                <a:latin typeface="Verdana" pitchFamily="34" charset="0"/>
                <a:ea typeface="Verdana" pitchFamily="34" charset="0"/>
              </a:rPr>
              <a:t>Composição Química: </a:t>
            </a:r>
          </a:p>
          <a:p>
            <a:r>
              <a:rPr lang="pt-BR" sz="1900" dirty="0">
                <a:latin typeface="Verdana" pitchFamily="34" charset="0"/>
                <a:ea typeface="Verdana" pitchFamily="34" charset="0"/>
              </a:rPr>
              <a:t>•Composto principalmente por elementos </a:t>
            </a:r>
            <a:r>
              <a:rPr lang="pt-BR" sz="1900" dirty="0" err="1">
                <a:latin typeface="Verdana" pitchFamily="34" charset="0"/>
                <a:ea typeface="Verdana" pitchFamily="34" charset="0"/>
              </a:rPr>
              <a:t>litófilos</a:t>
            </a:r>
            <a:r>
              <a:rPr lang="pt-BR" sz="1900" dirty="0">
                <a:latin typeface="Verdana" pitchFamily="34" charset="0"/>
                <a:ea typeface="Verdana" pitchFamily="34" charset="0"/>
              </a:rPr>
              <a:t> (Fe é uma exceção); </a:t>
            </a:r>
          </a:p>
          <a:p>
            <a:r>
              <a:rPr lang="pt-BR" sz="1900" dirty="0">
                <a:latin typeface="Verdana" pitchFamily="34" charset="0"/>
                <a:ea typeface="Verdana" pitchFamily="34" charset="0"/>
              </a:rPr>
              <a:t>•</a:t>
            </a:r>
            <a:r>
              <a:rPr lang="pt-BR" sz="1900" dirty="0" err="1">
                <a:latin typeface="Verdana" pitchFamily="34" charset="0"/>
                <a:ea typeface="Verdana" pitchFamily="34" charset="0"/>
              </a:rPr>
              <a:t>FeO</a:t>
            </a:r>
            <a:r>
              <a:rPr lang="pt-BR" sz="1900" dirty="0">
                <a:latin typeface="Verdana" pitchFamily="34" charset="0"/>
                <a:ea typeface="Verdana" pitchFamily="34" charset="0"/>
              </a:rPr>
              <a:t>, </a:t>
            </a:r>
            <a:r>
              <a:rPr lang="pt-BR" sz="1900" dirty="0" err="1">
                <a:latin typeface="Verdana" pitchFamily="34" charset="0"/>
                <a:ea typeface="Verdana" pitchFamily="34" charset="0"/>
              </a:rPr>
              <a:t>MgO</a:t>
            </a:r>
            <a:r>
              <a:rPr lang="pt-BR" sz="1900" dirty="0">
                <a:latin typeface="Verdana" pitchFamily="34" charset="0"/>
                <a:ea typeface="Verdana" pitchFamily="34" charset="0"/>
              </a:rPr>
              <a:t> e SiO2: mais de 90% </a:t>
            </a:r>
            <a:r>
              <a:rPr lang="pt-BR" sz="1900" dirty="0" err="1">
                <a:latin typeface="Verdana" pitchFamily="34" charset="0"/>
                <a:ea typeface="Verdana" pitchFamily="34" charset="0"/>
              </a:rPr>
              <a:t>pp</a:t>
            </a:r>
            <a:r>
              <a:rPr lang="pt-BR" sz="1900" dirty="0">
                <a:latin typeface="Verdana" pitchFamily="34" charset="0"/>
                <a:ea typeface="Verdana" pitchFamily="34" charset="0"/>
              </a:rPr>
              <a:t>;</a:t>
            </a:r>
          </a:p>
          <a:p>
            <a:r>
              <a:rPr lang="pt-BR" sz="1900" dirty="0">
                <a:latin typeface="Verdana" pitchFamily="34" charset="0"/>
                <a:ea typeface="Verdana" pitchFamily="34" charset="0"/>
              </a:rPr>
              <a:t>•nenhum outro óxido excede 4%;</a:t>
            </a:r>
          </a:p>
          <a:p>
            <a:r>
              <a:rPr lang="pt-BR" sz="1900" dirty="0">
                <a:latin typeface="Verdana" pitchFamily="34" charset="0"/>
                <a:ea typeface="Verdana" pitchFamily="34" charset="0"/>
              </a:rPr>
              <a:t>•mais de 98% é composto por </a:t>
            </a:r>
            <a:r>
              <a:rPr lang="pt-BR" sz="1900" dirty="0" err="1">
                <a:latin typeface="Verdana" pitchFamily="34" charset="0"/>
                <a:ea typeface="Verdana" pitchFamily="34" charset="0"/>
              </a:rPr>
              <a:t>FeO</a:t>
            </a:r>
            <a:r>
              <a:rPr lang="pt-BR" sz="1900" dirty="0">
                <a:latin typeface="Verdana" pitchFamily="34" charset="0"/>
                <a:ea typeface="Verdana" pitchFamily="34" charset="0"/>
              </a:rPr>
              <a:t>, </a:t>
            </a:r>
            <a:r>
              <a:rPr lang="pt-BR" sz="1900" dirty="0" err="1">
                <a:latin typeface="Verdana" pitchFamily="34" charset="0"/>
                <a:ea typeface="Verdana" pitchFamily="34" charset="0"/>
              </a:rPr>
              <a:t>MgO</a:t>
            </a:r>
            <a:r>
              <a:rPr lang="pt-BR" sz="1900" dirty="0">
                <a:latin typeface="Verdana" pitchFamily="34" charset="0"/>
                <a:ea typeface="Verdana" pitchFamily="34" charset="0"/>
              </a:rPr>
              <a:t>, SiO2, Na2O, </a:t>
            </a:r>
            <a:r>
              <a:rPr lang="pt-BR" sz="1900" dirty="0" err="1">
                <a:latin typeface="Verdana" pitchFamily="34" charset="0"/>
                <a:ea typeface="Verdana" pitchFamily="34" charset="0"/>
              </a:rPr>
              <a:t>CaO</a:t>
            </a:r>
            <a:r>
              <a:rPr lang="pt-BR" sz="1900" dirty="0">
                <a:latin typeface="Verdana" pitchFamily="34" charset="0"/>
                <a:ea typeface="Verdana" pitchFamily="34" charset="0"/>
              </a:rPr>
              <a:t> e Al2O3</a:t>
            </a:r>
          </a:p>
          <a:p>
            <a:r>
              <a:rPr lang="pt-BR" sz="1900" dirty="0">
                <a:latin typeface="Verdana" pitchFamily="34" charset="0"/>
                <a:ea typeface="Verdana" pitchFamily="34" charset="0"/>
              </a:rPr>
              <a:t>•</a:t>
            </a:r>
            <a:r>
              <a:rPr lang="pt-BR" sz="1900" b="1" dirty="0">
                <a:latin typeface="Verdana" pitchFamily="34" charset="0"/>
                <a:ea typeface="Verdana" pitchFamily="34" charset="0"/>
              </a:rPr>
              <a:t>melhores estimativas: rochas terrestres devido à perda de voláteis durante a </a:t>
            </a:r>
            <a:r>
              <a:rPr lang="pt-BR" sz="1900" b="1" dirty="0" err="1">
                <a:latin typeface="Verdana" pitchFamily="34" charset="0"/>
                <a:ea typeface="Verdana" pitchFamily="34" charset="0"/>
              </a:rPr>
              <a:t>acresção</a:t>
            </a:r>
            <a:endParaRPr lang="pt-BR" sz="1900" b="1" dirty="0">
              <a:latin typeface="Verdana" pitchFamily="34" charset="0"/>
              <a:ea typeface="Verdana" pitchFamily="34" charset="0"/>
            </a:endParaRPr>
          </a:p>
          <a:p>
            <a:pPr>
              <a:buNone/>
            </a:pPr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endParaRPr lang="pt-BR" sz="21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536" y="2357430"/>
            <a:ext cx="4845372" cy="405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Mineralogia do manto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5286412" cy="5138758"/>
          </a:xfrm>
        </p:spPr>
        <p:txBody>
          <a:bodyPr>
            <a:normAutofit fontScale="92500" lnSpcReduction="20000"/>
          </a:bodyPr>
          <a:lstStyle/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 Estudada via prensas de diamante (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diamond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anvil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) e aquecimento por laser</a:t>
            </a: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Principais resultados com um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peridotito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 fértil (que nunca foi fundido para produzir basalto), gradiente de T adiabático (T ~1280C):</a:t>
            </a:r>
          </a:p>
          <a:p>
            <a:r>
              <a:rPr lang="pt-BR" sz="1600" dirty="0">
                <a:latin typeface="Verdana" pitchFamily="34" charset="0"/>
                <a:ea typeface="Verdana" pitchFamily="34" charset="0"/>
              </a:rPr>
              <a:t>~5 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GPa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– 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ortopiroxenio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dissolve em granada, e forma nova granada 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Majorita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, de forma progressiva até ~13GPa</a:t>
            </a:r>
          </a:p>
          <a:p>
            <a:r>
              <a:rPr lang="pt-BR" sz="1600" dirty="0">
                <a:latin typeface="Verdana" pitchFamily="34" charset="0"/>
                <a:ea typeface="Verdana" pitchFamily="34" charset="0"/>
              </a:rPr>
              <a:t>~14GPa (~400 km): 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olivina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reorganiza estrutura para </a:t>
            </a:r>
            <a:r>
              <a:rPr lang="el-GR" sz="1600" dirty="0">
                <a:latin typeface="Verdana" pitchFamily="34" charset="0"/>
                <a:ea typeface="Verdana" pitchFamily="34" charset="0"/>
              </a:rPr>
              <a:t>β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-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espinélio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– mineral 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Wadsleita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– aumento de 10% na densidade</a:t>
            </a:r>
          </a:p>
          <a:p>
            <a:r>
              <a:rPr lang="pt-BR" sz="1600" dirty="0">
                <a:latin typeface="Verdana" pitchFamily="34" charset="0"/>
                <a:ea typeface="Verdana" pitchFamily="34" charset="0"/>
              </a:rPr>
              <a:t>~17-18GPa (~520 km): 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Wadsleita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reorganiza estrutura para </a:t>
            </a:r>
            <a:r>
              <a:rPr lang="el-GR" sz="1600" dirty="0">
                <a:latin typeface="Cambria Math" pitchFamily="18" charset="0"/>
                <a:ea typeface="Cambria Math" pitchFamily="18" charset="0"/>
              </a:rPr>
              <a:t>γ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-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espinélio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- mineral 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Ringwoodita</a:t>
            </a:r>
            <a:endParaRPr lang="pt-BR" sz="1600" dirty="0">
              <a:latin typeface="Verdana" pitchFamily="34" charset="0"/>
              <a:ea typeface="Verdana" pitchFamily="34" charset="0"/>
            </a:endParaRPr>
          </a:p>
          <a:p>
            <a:r>
              <a:rPr lang="pt-BR" sz="1600" dirty="0">
                <a:latin typeface="Verdana" pitchFamily="34" charset="0"/>
                <a:ea typeface="Verdana" pitchFamily="34" charset="0"/>
              </a:rPr>
              <a:t>~24GPa (~670 km): </a:t>
            </a:r>
            <a:r>
              <a:rPr lang="el-GR" sz="1600" dirty="0">
                <a:latin typeface="Cambria Math" pitchFamily="18" charset="0"/>
                <a:ea typeface="Cambria Math" pitchFamily="18" charset="0"/>
              </a:rPr>
              <a:t>γ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-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espinélio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se dissocia e forma 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Mg-perovskita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e 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Mg-wustita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- aumento de 10% na densidade</a:t>
            </a:r>
          </a:p>
          <a:p>
            <a:r>
              <a:rPr lang="pt-BR" sz="1600" dirty="0">
                <a:latin typeface="Verdana" pitchFamily="34" charset="0"/>
                <a:ea typeface="Verdana" pitchFamily="34" charset="0"/>
              </a:rPr>
              <a:t>20-25 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GPa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outra quebra formando Ca-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perovskita</a:t>
            </a:r>
            <a:r>
              <a:rPr lang="pt-BR" sz="1600" dirty="0">
                <a:latin typeface="Verdana" pitchFamily="34" charset="0"/>
                <a:ea typeface="Verdana" pitchFamily="34" charset="0"/>
              </a:rPr>
              <a:t> e mais Mg-</a:t>
            </a:r>
            <a:r>
              <a:rPr lang="pt-BR" sz="1600" dirty="0" err="1">
                <a:latin typeface="Verdana" pitchFamily="34" charset="0"/>
                <a:ea typeface="Verdana" pitchFamily="34" charset="0"/>
              </a:rPr>
              <a:t>perovskita</a:t>
            </a:r>
            <a:endParaRPr lang="pt-BR" sz="1600" dirty="0">
              <a:latin typeface="Verdana" pitchFamily="34" charset="0"/>
              <a:ea typeface="Verdana" pitchFamily="34" charset="0"/>
            </a:endParaRPr>
          </a:p>
          <a:p>
            <a:r>
              <a:rPr lang="pt-BR" sz="1800" dirty="0">
                <a:latin typeface="Verdana" pitchFamily="34" charset="0"/>
                <a:ea typeface="Verdana" pitchFamily="34" charset="0"/>
              </a:rPr>
              <a:t>Essa mineralogia se mantém constante até ~2800 km (134 </a:t>
            </a:r>
            <a:r>
              <a:rPr lang="pt-BR" sz="1800" dirty="0" err="1">
                <a:latin typeface="Verdana" pitchFamily="34" charset="0"/>
                <a:ea typeface="Verdana" pitchFamily="34" charset="0"/>
              </a:rPr>
              <a:t>GPa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)</a:t>
            </a:r>
          </a:p>
          <a:p>
            <a:pPr>
              <a:buNone/>
            </a:pPr>
            <a:endParaRPr lang="pt-BR" sz="2100" dirty="0">
              <a:latin typeface="Verdana" pitchFamily="34" charset="0"/>
              <a:ea typeface="Verdana" pitchFamily="34" charset="0"/>
            </a:endParaRPr>
          </a:p>
          <a:p>
            <a:endParaRPr lang="pt-BR" sz="21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04085"/>
            <a:ext cx="3248027" cy="417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610</TotalTime>
  <Words>1523</Words>
  <Application>Microsoft Office PowerPoint</Application>
  <PresentationFormat>Apresentação na tela (4:3)</PresentationFormat>
  <Paragraphs>203</Paragraphs>
  <Slides>25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6" baseType="lpstr">
      <vt:lpstr>Bookman Old Style</vt:lpstr>
      <vt:lpstr>Calibri</vt:lpstr>
      <vt:lpstr>Cambria</vt:lpstr>
      <vt:lpstr>Cambria Math</vt:lpstr>
      <vt:lpstr>Gill Sans MT</vt:lpstr>
      <vt:lpstr>Times New Roman</vt:lpstr>
      <vt:lpstr>Verdana</vt:lpstr>
      <vt:lpstr>Wingdings</vt:lpstr>
      <vt:lpstr>Wingdings 3</vt:lpstr>
      <vt:lpstr>Origem</vt:lpstr>
      <vt:lpstr>Equation</vt:lpstr>
      <vt:lpstr>Manto</vt:lpstr>
      <vt:lpstr>Para estudar o manto</vt:lpstr>
      <vt:lpstr>Manto terrestre: características</vt:lpstr>
      <vt:lpstr>Descontinuidades do interior da Terra</vt:lpstr>
      <vt:lpstr>O Manto Superior</vt:lpstr>
      <vt:lpstr>O Manto Superior</vt:lpstr>
      <vt:lpstr>  Zona de Baixa Velocidade (LVZ)</vt:lpstr>
      <vt:lpstr>Composição Química do Manto Terrestre</vt:lpstr>
      <vt:lpstr>Mineralogia do manto</vt:lpstr>
      <vt:lpstr>Mineralogia do manto</vt:lpstr>
      <vt:lpstr>Mineralogia do Manto</vt:lpstr>
      <vt:lpstr>Tomografia sísmica</vt:lpstr>
      <vt:lpstr>Apresentação do PowerPoint</vt:lpstr>
      <vt:lpstr>Imagens:</vt:lpstr>
      <vt:lpstr>Imagens:</vt:lpstr>
      <vt:lpstr>Imagens:</vt:lpstr>
      <vt:lpstr>Imagens:</vt:lpstr>
      <vt:lpstr>Convecção no manto</vt:lpstr>
      <vt:lpstr>Convecção na Terra</vt:lpstr>
      <vt:lpstr>Forças que regem a convecção</vt:lpstr>
      <vt:lpstr>Convecção no manto</vt:lpstr>
      <vt:lpstr>Convecção no manto</vt:lpstr>
      <vt:lpstr>Convecção no manto – resultados importantes dos modelos</vt:lpstr>
      <vt:lpstr>Convecção no manto – resultados importantes dos modelos</vt:lpstr>
      <vt:lpstr>Convecção no manto – resultados importantes dos modelos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Manto Profundo</dc:title>
  <dc:creator>Usuário do Windows</dc:creator>
  <cp:lastModifiedBy>yara</cp:lastModifiedBy>
  <cp:revision>33</cp:revision>
  <dcterms:created xsi:type="dcterms:W3CDTF">2019-05-20T14:50:03Z</dcterms:created>
  <dcterms:modified xsi:type="dcterms:W3CDTF">2019-05-29T17:12:45Z</dcterms:modified>
</cp:coreProperties>
</file>