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B700-2A1A-4700-99B1-47F6324D1B4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66526-EE14-41A9-9D81-C9B261AFB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20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0EAD6-BB2F-4740-878F-52D8555957FC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B128F0-FADF-4FC1-A8B7-969B62B1905A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888DA-F78C-4E2F-95F3-0298655399A2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870CA6-264F-4723-831F-B3701AFA4352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4A0785-81D5-4A48-9C9E-D8489B851BC3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8C1412-1F13-41A3-8981-98F2D72490C8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0A8053-E42B-4E50-828B-43C690B1D208}" type="slidenum">
              <a:rPr lang="pt-BR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09B65F-318B-41C3-B008-BF5915A1F9C8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289A75-5F24-4E63-9674-56D6BB221719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788D1-42F9-4D11-8457-74AD80BCB75B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32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7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83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2CD1-42ED-4B3D-8930-B4F10D8640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83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68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32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11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60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01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5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AC33-272D-4A7E-8ACD-2CDC9A67DC6E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4B81-F0BC-404D-85F3-97695AACF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37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534400" cy="3357563"/>
          </a:xfrm>
          <a:noFill/>
        </p:spPr>
        <p:txBody>
          <a:bodyPr/>
          <a:lstStyle/>
          <a:p>
            <a:pPr eaLnBrk="1" hangingPunct="1"/>
            <a:r>
              <a:rPr lang="pt-BR" altLang="pt-BR" sz="6000" b="1" smtClean="0">
                <a:solidFill>
                  <a:schemeClr val="tx1"/>
                </a:solidFill>
              </a:rPr>
              <a:t>Temperatura do ar</a:t>
            </a:r>
          </a:p>
        </p:txBody>
      </p:sp>
    </p:spTree>
    <p:extLst>
      <p:ext uri="{BB962C8B-B14F-4D97-AF65-F5344CB8AC3E}">
        <p14:creationId xmlns:p14="http://schemas.microsoft.com/office/powerpoint/2010/main" val="168424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emp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3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emp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-26988"/>
            <a:ext cx="8388350" cy="6340476"/>
          </a:xfrm>
          <a:noFill/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6237288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1600" b="1">
                <a:solidFill>
                  <a:schemeClr val="bg1"/>
                </a:solidFill>
              </a:rPr>
              <a:t>Fig.7.6. Média zonal, em K, (a) da temperatura potencial; (b) da temperatura potencial equivalente.</a:t>
            </a:r>
            <a:endParaRPr lang="pt-BR" altLang="pt-BR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emp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4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temp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6" r="5579"/>
          <a:stretch>
            <a:fillRect/>
          </a:stretch>
        </p:blipFill>
        <p:spPr bwMode="auto">
          <a:xfrm>
            <a:off x="4689475" y="3573463"/>
            <a:ext cx="44545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7950" y="6492875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500" b="1"/>
              <a:t>Temperatura média global (ºC) annual (esquerda) e para JAN e JUL, Oort (1983)</a:t>
            </a:r>
            <a:endParaRPr lang="pt-BR" altLang="pt-BR" sz="1500" b="1"/>
          </a:p>
        </p:txBody>
      </p:sp>
      <p:pic>
        <p:nvPicPr>
          <p:cNvPr id="4100" name="Picture 9" descr="temp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5579" b="54308"/>
          <a:stretch>
            <a:fillRect/>
          </a:stretch>
        </p:blipFill>
        <p:spPr bwMode="auto">
          <a:xfrm>
            <a:off x="0" y="3644900"/>
            <a:ext cx="4454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Temperaturamediaanual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>
            <a:fillRect/>
          </a:stretch>
        </p:blipFill>
        <p:spPr bwMode="auto">
          <a:xfrm>
            <a:off x="2339975" y="0"/>
            <a:ext cx="51847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70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8414" r="22436" b="65727"/>
          <a:stretch/>
        </p:blipFill>
        <p:spPr>
          <a:xfrm>
            <a:off x="251520" y="4221088"/>
            <a:ext cx="4784254" cy="253387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508104" y="5229200"/>
            <a:ext cx="3347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Explicação por radiação solar e termal </a:t>
            </a:r>
          </a:p>
          <a:p>
            <a:endParaRPr lang="en-US" sz="1400"/>
          </a:p>
          <a:p>
            <a:r>
              <a:rPr lang="en-US" sz="1400" smtClean="0"/>
              <a:t>Johnston</a:t>
            </a:r>
            <a:r>
              <a:rPr lang="en-US" sz="1400"/>
              <a:t>, Alexander </a:t>
            </a:r>
            <a:r>
              <a:rPr lang="en-US" sz="1400" smtClean="0"/>
              <a:t>Keith (1804-1871). </a:t>
            </a:r>
          </a:p>
          <a:p>
            <a:r>
              <a:rPr lang="en-US" sz="1400" smtClean="0"/>
              <a:t>Distribution </a:t>
            </a:r>
            <a:r>
              <a:rPr lang="en-US" sz="1400"/>
              <a:t>of Heat over the </a:t>
            </a:r>
            <a:r>
              <a:rPr lang="en-US" sz="1400" smtClean="0"/>
              <a:t>Globe. William </a:t>
            </a:r>
            <a:r>
              <a:rPr lang="en-US" sz="1400"/>
              <a:t>Blackwood &amp; </a:t>
            </a:r>
            <a:r>
              <a:rPr lang="en-US" sz="1400" smtClean="0"/>
              <a:t>Sons Publisher, Edinburgh.</a:t>
            </a:r>
            <a:endParaRPr lang="pt-BR" sz="1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74085" y="2852936"/>
            <a:ext cx="2376761" cy="1103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pt-BR" altLang="pt-BR" sz="1400" smtClean="0"/>
              <a:t>Alexander von Humboldt. On isothermal lines and the distribution of heat over the globe 1820</a:t>
            </a:r>
            <a:endParaRPr lang="pt-BR" altLang="pt-BR" sz="140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4489"/>
            <a:ext cx="774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ambria" panose="02040503050406030204" pitchFamily="18" charset="0"/>
              </a:rPr>
              <a:t>Distribuição de temperatura global na superfície: desafio científico no sec. 19</a:t>
            </a:r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4621"/>
            <a:ext cx="5976664" cy="3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b="2065"/>
          <a:stretch>
            <a:fillRect/>
          </a:stretch>
        </p:blipFill>
        <p:spPr bwMode="auto">
          <a:xfrm>
            <a:off x="0" y="188913"/>
            <a:ext cx="9144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5876925"/>
            <a:ext cx="4718050" cy="406400"/>
          </a:xfrm>
          <a:noFill/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spcBef>
                <a:spcPct val="75000"/>
              </a:spcBef>
            </a:pPr>
            <a:r>
              <a:rPr lang="pt-BR" altLang="pt-BR" b="1" smtClean="0"/>
              <a:t>Correntes oceânicas</a:t>
            </a:r>
          </a:p>
        </p:txBody>
      </p:sp>
    </p:spTree>
    <p:extLst>
      <p:ext uri="{BB962C8B-B14F-4D97-AF65-F5344CB8AC3E}">
        <p14:creationId xmlns:p14="http://schemas.microsoft.com/office/powerpoint/2010/main" val="411255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lobal_Temperature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6353944"/>
            <a:ext cx="6264696" cy="504056"/>
          </a:xfrm>
          <a:noFill/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ct val="75000"/>
              </a:spcBef>
            </a:pPr>
            <a:r>
              <a:rPr lang="pt-BR" altLang="pt-BR" sz="1400" smtClean="0">
                <a:solidFill>
                  <a:schemeClr val="tx1"/>
                </a:solidFill>
              </a:rPr>
              <a:t>Lapse-rate da atmosfera na troposfera (padrão Hem Norte, US)</a:t>
            </a:r>
            <a:endParaRPr lang="pt-BR" altLang="pt-BR" sz="1600" smtClean="0"/>
          </a:p>
        </p:txBody>
      </p:sp>
      <p:graphicFrame>
        <p:nvGraphicFramePr>
          <p:cNvPr id="71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44409"/>
              </p:ext>
            </p:extLst>
          </p:nvPr>
        </p:nvGraphicFramePr>
        <p:xfrm>
          <a:off x="3923928" y="5661248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536033" imgH="393529" progId="Equation.3">
                  <p:embed/>
                </p:oleObj>
              </mc:Choice>
              <mc:Fallback>
                <p:oleObj name="Equation" r:id="rId4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661248"/>
                        <a:ext cx="29527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-107950" y="115888"/>
            <a:ext cx="9251950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400" b="1" kern="0" smtClean="0"/>
              <a:t>Perfil vertical de pressão e temperatura na atmosfera</a:t>
            </a:r>
            <a:endParaRPr lang="pt-BR" sz="2400" b="1" kern="0" dirty="0" smtClean="0"/>
          </a:p>
        </p:txBody>
      </p:sp>
      <p:pic>
        <p:nvPicPr>
          <p:cNvPr id="7173" name="Picture 9" descr="http://www.ux1.eiu.edu/~cfjps/1400/FIG01_0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t="288" r="26396" b="-288"/>
          <a:stretch>
            <a:fillRect/>
          </a:stretch>
        </p:blipFill>
        <p:spPr bwMode="auto">
          <a:xfrm>
            <a:off x="4038896" y="908720"/>
            <a:ext cx="2477320" cy="45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7420" r="45848" b="32452"/>
          <a:stretch>
            <a:fillRect/>
          </a:stretch>
        </p:blipFill>
        <p:spPr bwMode="auto">
          <a:xfrm>
            <a:off x="246433" y="908720"/>
            <a:ext cx="353347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11548" r="51451" b="17856"/>
          <a:stretch/>
        </p:blipFill>
        <p:spPr bwMode="auto">
          <a:xfrm>
            <a:off x="7246313" y="2417059"/>
            <a:ext cx="1872208" cy="29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54325" y="5480412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smtClean="0"/>
              <a:t>Estações no Artico: inversão até 1km (Overland 1997)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4798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em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"/>
          <a:stretch>
            <a:fillRect/>
          </a:stretch>
        </p:blipFill>
        <p:spPr bwMode="auto">
          <a:xfrm rot="-60000">
            <a:off x="3213100" y="3452813"/>
            <a:ext cx="558165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56325" y="1844675"/>
            <a:ext cx="2663825" cy="620713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pt-BR" altLang="pt-BR" sz="2400" smtClean="0"/>
              <a:t>Quebra da tropopausa</a:t>
            </a:r>
          </a:p>
        </p:txBody>
      </p:sp>
      <p:pic>
        <p:nvPicPr>
          <p:cNvPr id="8196" name="Picture 8" descr="http://www.aviationweather.ws/page13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491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2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o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981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3068638"/>
            <a:ext cx="5329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http://www.avsim.com/avwx/avwx_files/tropo.jpg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258888" y="3933825"/>
            <a:ext cx="561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000">
                <a:solidFill>
                  <a:srgbClr val="FF3300"/>
                </a:solidFill>
              </a:rPr>
              <a:t>quebra da tropopausa</a:t>
            </a:r>
            <a:endParaRPr lang="pt-BR" altLang="pt-BR" sz="20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7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em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0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155</Words>
  <Application>Microsoft Office PowerPoint</Application>
  <PresentationFormat>Apresentação na tela (4:3)</PresentationFormat>
  <Paragraphs>26</Paragraphs>
  <Slides>12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Equation</vt:lpstr>
      <vt:lpstr>Temperatura do 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do ar</dc:title>
  <dc:creator>Humberto</dc:creator>
  <cp:lastModifiedBy>Humberto</cp:lastModifiedBy>
  <cp:revision>8</cp:revision>
  <dcterms:created xsi:type="dcterms:W3CDTF">2014-03-27T12:48:10Z</dcterms:created>
  <dcterms:modified xsi:type="dcterms:W3CDTF">2019-03-13T15:49:02Z</dcterms:modified>
</cp:coreProperties>
</file>