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85" r:id="rId3"/>
    <p:sldId id="260" r:id="rId4"/>
    <p:sldId id="261" r:id="rId5"/>
    <p:sldId id="263" r:id="rId6"/>
    <p:sldId id="272" r:id="rId7"/>
    <p:sldId id="264" r:id="rId8"/>
    <p:sldId id="265" r:id="rId9"/>
    <p:sldId id="266" r:id="rId10"/>
    <p:sldId id="277" r:id="rId11"/>
    <p:sldId id="278" r:id="rId12"/>
    <p:sldId id="276" r:id="rId13"/>
    <p:sldId id="269" r:id="rId14"/>
    <p:sldId id="270" r:id="rId15"/>
    <p:sldId id="283" r:id="rId16"/>
    <p:sldId id="282" r:id="rId17"/>
    <p:sldId id="274" r:id="rId18"/>
    <p:sldId id="271" r:id="rId19"/>
    <p:sldId id="273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99" autoAdjust="0"/>
    <p:restoredTop sz="94660"/>
  </p:normalViewPr>
  <p:slideViewPr>
    <p:cSldViewPr>
      <p:cViewPr>
        <p:scale>
          <a:sx n="91" d="100"/>
          <a:sy n="91" d="100"/>
        </p:scale>
        <p:origin x="-979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odrigo\PAE_dout\PAE_dou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odrigo\PAE_dout\PAE_dou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Plan3!$B$4:$B$7</c:f>
              <c:numCache>
                <c:formatCode>General</c:formatCode>
                <c:ptCount val="4"/>
                <c:pt idx="0">
                  <c:v>0.1</c:v>
                </c:pt>
                <c:pt idx="1">
                  <c:v>0.70000000000000051</c:v>
                </c:pt>
                <c:pt idx="2">
                  <c:v>2.5</c:v>
                </c:pt>
                <c:pt idx="3">
                  <c:v>4</c:v>
                </c:pt>
              </c:numCache>
            </c:numRef>
          </c:cat>
          <c:val>
            <c:numRef>
              <c:f>Plan3!$C$4:$C$7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83138816"/>
        <c:axId val="83144704"/>
      </c:barChart>
      <c:catAx>
        <c:axId val="8313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17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pt-BR"/>
          </a:p>
        </c:txPr>
        <c:crossAx val="83144704"/>
        <c:crosses val="autoZero"/>
        <c:auto val="1"/>
        <c:lblAlgn val="ctr"/>
        <c:lblOffset val="100"/>
        <c:noMultiLvlLbl val="0"/>
      </c:catAx>
      <c:valAx>
        <c:axId val="8314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1750">
            <a:solidFill>
              <a:schemeClr val="tx1"/>
            </a:solidFill>
          </a:ln>
        </c:spPr>
        <c:crossAx val="83138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31750">
              <a:solidFill>
                <a:schemeClr val="tx1"/>
              </a:solidFill>
            </a:ln>
          </c:spPr>
          <c:invertIfNegative val="0"/>
          <c:cat>
            <c:numRef>
              <c:f>Plan2!$A$4:$A$9</c:f>
              <c:numCache>
                <c:formatCode>General</c:formatCode>
                <c:ptCount val="6"/>
                <c:pt idx="0">
                  <c:v>22</c:v>
                </c:pt>
                <c:pt idx="2">
                  <c:v>23</c:v>
                </c:pt>
                <c:pt idx="4">
                  <c:v>24</c:v>
                </c:pt>
              </c:numCache>
            </c:numRef>
          </c:cat>
          <c:val>
            <c:numRef>
              <c:f>Plan2!$B$11:$B$16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5914240"/>
        <c:axId val="155916160"/>
      </c:barChart>
      <c:lineChart>
        <c:grouping val="standard"/>
        <c:varyColors val="0"/>
        <c:ser>
          <c:idx val="1"/>
          <c:order val="1"/>
          <c:spPr>
            <a:ln>
              <a:prstDash val="sysDash"/>
            </a:ln>
          </c:spPr>
          <c:marker>
            <c:symbol val="circle"/>
            <c:size val="7"/>
            <c:spPr>
              <a:ln w="19050">
                <a:solidFill>
                  <a:schemeClr val="tx1"/>
                </a:solidFill>
              </a:ln>
            </c:spPr>
          </c:marker>
          <c:val>
            <c:numRef>
              <c:f>Plan2!$E$4:$E$9</c:f>
              <c:numCache>
                <c:formatCode>0.0</c:formatCode>
                <c:ptCount val="6"/>
                <c:pt idx="0">
                  <c:v>9.090909090909097</c:v>
                </c:pt>
                <c:pt idx="1">
                  <c:v>27.272727272727241</c:v>
                </c:pt>
                <c:pt idx="2">
                  <c:v>45.454545454545418</c:v>
                </c:pt>
                <c:pt idx="3">
                  <c:v>72.727272727272734</c:v>
                </c:pt>
                <c:pt idx="4">
                  <c:v>90.909090909090907</c:v>
                </c:pt>
                <c:pt idx="5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17696"/>
        <c:axId val="155927680"/>
      </c:lineChart>
      <c:catAx>
        <c:axId val="1559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crossAx val="155916160"/>
        <c:crosses val="autoZero"/>
        <c:auto val="1"/>
        <c:lblAlgn val="ctr"/>
        <c:lblOffset val="100"/>
        <c:tickMarkSkip val="1"/>
        <c:noMultiLvlLbl val="0"/>
      </c:catAx>
      <c:valAx>
        <c:axId val="155916160"/>
        <c:scaling>
          <c:orientation val="minMax"/>
          <c:max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155914240"/>
        <c:crosses val="autoZero"/>
        <c:crossBetween val="between"/>
        <c:majorUnit val="10"/>
      </c:valAx>
      <c:catAx>
        <c:axId val="15591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5927680"/>
        <c:crosses val="autoZero"/>
        <c:auto val="1"/>
        <c:lblAlgn val="ctr"/>
        <c:lblOffset val="100"/>
        <c:noMultiLvlLbl val="0"/>
      </c:catAx>
      <c:valAx>
        <c:axId val="155927680"/>
        <c:scaling>
          <c:orientation val="minMax"/>
          <c:max val="10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15591769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e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28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FE529DE-749A-45DB-878A-B169C7CF11CD}" type="datetimeFigureOut">
              <a:rPr lang="pt-BR"/>
              <a:pPr/>
              <a:t>03/04/2019</a:t>
            </a:fld>
            <a:endParaRPr lang="pt-B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0C2BB83-B6BC-43A1-8017-16AB0AB9670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027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8FBC-BDE8-430F-9921-E263CDE597F8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49B-4F34-4788-A232-D74BFAB666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15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048F-C91A-4AFF-9E47-70724D113FAA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3DAF-AEF2-4DC8-B492-2B04D8A91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48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1470-6AB4-42F9-B3B3-D36DE6C17ACA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02CE-6BF3-4FB7-954F-AC043F394D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60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8678-E9C3-4D2F-BF19-E49C28BFFC58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122F-C779-4E58-BD0B-FE97FB47B0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83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4C8E-B8C6-405C-A63B-1680A1E01F9A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EDA7-A454-47A3-886D-294A711E5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6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F10D-E945-49EC-B1D8-BAD360A6B575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DBA0-9154-4594-940E-CDDD6CBC42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0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923A-4F2F-4716-8E67-BAF8A4665CA4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4266-3FEE-4E9B-A836-482F671316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22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8320-E30F-4204-AD1D-2469D5038789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6960-56B4-4564-BD83-33C649D966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00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7132-2D4C-45EB-B3AF-91513182C8A4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E18E-7C96-4140-8BD0-485D02E9C5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67C2-7ABD-4BAA-89C5-1E59631A54B3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6B70-C43F-4FE6-AD89-0AAFF56B9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35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7AAD-83AB-46BF-86C0-F1D9A9F62548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435E-B19C-4173-AC04-78F59F18C2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5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433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C99009-8B51-4DA9-A853-77594883E901}" type="datetimeFigureOut">
              <a:rPr lang="en-US"/>
              <a:pPr>
                <a:defRPr/>
              </a:pPr>
              <a:t>4/3/2019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BEC31E-7516-4D98-A41A-8DB3CD9AA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4" Type="http://schemas.openxmlformats.org/officeDocument/2006/relationships/chart" Target="../charts/chart2.xml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0.png"/><Relationship Id="rId22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4.wmf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58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0.wmf"/><Relationship Id="rId5" Type="http://schemas.openxmlformats.org/officeDocument/2006/relationships/image" Target="../media/image40.pn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74.emf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png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chart" Target="../charts/chart1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755576" y="5301208"/>
            <a:ext cx="7772400" cy="1470025"/>
          </a:xfrm>
        </p:spPr>
        <p:txBody>
          <a:bodyPr/>
          <a:lstStyle/>
          <a:p>
            <a:pPr algn="l" eaLnBrk="1" hangingPunct="1"/>
            <a:r>
              <a:rPr lang="pt-BR" sz="2000" dirty="0" smtClean="0">
                <a:latin typeface="Cambria" panose="02040503050406030204" pitchFamily="18" charset="0"/>
              </a:rPr>
              <a:t>Climatologia </a:t>
            </a:r>
            <a:r>
              <a:rPr lang="pt-BR" sz="2000" smtClean="0">
                <a:latin typeface="Cambria" panose="02040503050406030204" pitchFamily="18" charset="0"/>
              </a:rPr>
              <a:t>II </a:t>
            </a:r>
            <a:r>
              <a:rPr lang="pt-BR" sz="2000" smtClean="0">
                <a:latin typeface="Cambria" panose="02040503050406030204" pitchFamily="18" charset="0"/>
              </a:rPr>
              <a:t>(ACA226) 	Prof</a:t>
            </a:r>
            <a:r>
              <a:rPr lang="pt-BR" sz="2000" dirty="0" smtClean="0">
                <a:latin typeface="Cambria" panose="02040503050406030204" pitchFamily="18" charset="0"/>
              </a:rPr>
              <a:t>. Humberto Rocha</a:t>
            </a:r>
            <a:r>
              <a:rPr lang="pt-BR" sz="4000" dirty="0" smtClean="0">
                <a:latin typeface="Cambria" panose="02040503050406030204" pitchFamily="18" charset="0"/>
              </a:rPr>
              <a:t/>
            </a:r>
            <a:br>
              <a:rPr lang="pt-BR" sz="4000" dirty="0" smtClean="0">
                <a:latin typeface="Cambria" panose="02040503050406030204" pitchFamily="18" charset="0"/>
              </a:rPr>
            </a:br>
            <a:endParaRPr lang="pt-BR" sz="4000" dirty="0" smtClean="0">
              <a:latin typeface="Cambria" panose="02040503050406030204" pitchFamily="18" charset="0"/>
            </a:endParaRPr>
          </a:p>
        </p:txBody>
      </p:sp>
      <p:sp>
        <p:nvSpPr>
          <p:cNvPr id="15363" name="Subtítulo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6729413" cy="1752600"/>
          </a:xfrm>
        </p:spPr>
        <p:txBody>
          <a:bodyPr/>
          <a:lstStyle/>
          <a:p>
            <a:pPr algn="l" eaLnBrk="1" hangingPunct="1"/>
            <a:r>
              <a:rPr lang="pt-BR" b="1" smtClean="0">
                <a:solidFill>
                  <a:srgbClr val="000099"/>
                </a:solidFill>
                <a:latin typeface="Cambria" panose="02040503050406030204" pitchFamily="18" charset="0"/>
              </a:rPr>
              <a:t>Estatística</a:t>
            </a:r>
          </a:p>
          <a:p>
            <a:pPr algn="l" eaLnBrk="1" hangingPunct="1"/>
            <a:endParaRPr lang="pt-BR" b="1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algn="l" eaLnBrk="1" hangingPunct="1"/>
            <a:r>
              <a:rPr lang="pt-BR" b="1" smtClean="0">
                <a:solidFill>
                  <a:srgbClr val="000099"/>
                </a:solidFill>
                <a:latin typeface="Cambria" panose="02040503050406030204" pitchFamily="18" charset="0"/>
              </a:rPr>
              <a:t>Revisão de conceitos básicos</a:t>
            </a:r>
            <a:endParaRPr lang="pt-BR" b="1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algn="l" eaLnBrk="1" hangingPunct="1"/>
            <a:endParaRPr lang="pt-BR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82612"/>
          </a:xfrm>
        </p:spPr>
        <p:txBody>
          <a:bodyPr/>
          <a:lstStyle/>
          <a:p>
            <a:pPr eaLnBrk="1" hangingPunct="1"/>
            <a:r>
              <a:rPr lang="pt-BR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Histograma </a:t>
            </a:r>
            <a:r>
              <a:rPr lang="pt-BR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(exemplo anterior)</a:t>
            </a:r>
          </a:p>
        </p:txBody>
      </p:sp>
      <p:grpSp>
        <p:nvGrpSpPr>
          <p:cNvPr id="6150" name="Grupo 11"/>
          <p:cNvGrpSpPr>
            <a:grpSpLocks/>
          </p:cNvGrpSpPr>
          <p:nvPr/>
        </p:nvGrpSpPr>
        <p:grpSpPr bwMode="auto">
          <a:xfrm>
            <a:off x="207963" y="1412875"/>
            <a:ext cx="4149725" cy="2535238"/>
            <a:chOff x="850175" y="1071546"/>
            <a:chExt cx="4150446" cy="2535363"/>
          </a:xfrm>
        </p:grpSpPr>
        <p:graphicFrame>
          <p:nvGraphicFramePr>
            <p:cNvPr id="3" name="Gráfico 2"/>
            <p:cNvGraphicFramePr>
              <a:graphicFrameLocks/>
            </p:cNvGraphicFramePr>
            <p:nvPr/>
          </p:nvGraphicFramePr>
          <p:xfrm>
            <a:off x="857224" y="1357298"/>
            <a:ext cx="4000496" cy="22431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159" name="CaixaDeTexto 4"/>
            <p:cNvSpPr txBox="1">
              <a:spLocks noChangeArrowheads="1"/>
            </p:cNvSpPr>
            <p:nvPr/>
          </p:nvSpPr>
          <p:spPr bwMode="auto">
            <a:xfrm>
              <a:off x="1213776" y="3214777"/>
              <a:ext cx="785949" cy="33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600" b="1"/>
                <a:t>22</a:t>
              </a:r>
            </a:p>
          </p:txBody>
        </p:sp>
        <p:sp>
          <p:nvSpPr>
            <p:cNvPr id="6160" name="CaixaDeTexto 5"/>
            <p:cNvSpPr txBox="1">
              <a:spLocks noChangeArrowheads="1"/>
            </p:cNvSpPr>
            <p:nvPr/>
          </p:nvSpPr>
          <p:spPr bwMode="auto">
            <a:xfrm>
              <a:off x="2071670" y="3214686"/>
              <a:ext cx="785813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600" b="1"/>
                <a:t>23</a:t>
              </a:r>
            </a:p>
          </p:txBody>
        </p:sp>
        <p:sp>
          <p:nvSpPr>
            <p:cNvPr id="6161" name="CaixaDeTexto 21"/>
            <p:cNvSpPr txBox="1">
              <a:spLocks noChangeArrowheads="1"/>
            </p:cNvSpPr>
            <p:nvPr/>
          </p:nvSpPr>
          <p:spPr bwMode="auto">
            <a:xfrm>
              <a:off x="4000322" y="1071546"/>
              <a:ext cx="1000299" cy="3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/>
                <a:t>Pac</a:t>
              </a:r>
            </a:p>
          </p:txBody>
        </p:sp>
        <p:sp>
          <p:nvSpPr>
            <p:cNvPr id="6162" name="CaixaDeTexto 6"/>
            <p:cNvSpPr txBox="1">
              <a:spLocks noChangeArrowheads="1"/>
            </p:cNvSpPr>
            <p:nvPr/>
          </p:nvSpPr>
          <p:spPr bwMode="auto">
            <a:xfrm>
              <a:off x="3786182" y="3214686"/>
              <a:ext cx="428622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600" b="1"/>
                <a:t>25</a:t>
              </a:r>
            </a:p>
          </p:txBody>
        </p:sp>
        <p:sp>
          <p:nvSpPr>
            <p:cNvPr id="6163" name="CaixaDeTexto 21"/>
            <p:cNvSpPr txBox="1">
              <a:spLocks noChangeArrowheads="1"/>
            </p:cNvSpPr>
            <p:nvPr/>
          </p:nvSpPr>
          <p:spPr bwMode="auto">
            <a:xfrm>
              <a:off x="928662" y="1071546"/>
              <a:ext cx="100013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/>
                <a:t>P(fi)</a:t>
              </a:r>
            </a:p>
          </p:txBody>
        </p:sp>
        <p:sp>
          <p:nvSpPr>
            <p:cNvPr id="6164" name="CaixaDeTexto 6"/>
            <p:cNvSpPr txBox="1">
              <a:spLocks noChangeArrowheads="1"/>
            </p:cNvSpPr>
            <p:nvPr/>
          </p:nvSpPr>
          <p:spPr bwMode="auto">
            <a:xfrm>
              <a:off x="2928926" y="3213817"/>
              <a:ext cx="785812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600" b="1"/>
                <a:t>24</a:t>
              </a: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2000250" y="3513138"/>
            <a:ext cx="0" cy="571500"/>
          </a:xfrm>
          <a:prstGeom prst="line">
            <a:avLst/>
          </a:prstGeom>
          <a:noFill/>
          <a:ln w="317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reto 15"/>
          <p:cNvCxnSpPr>
            <a:cxnSpLocks noChangeShapeType="1"/>
          </p:cNvCxnSpPr>
          <p:nvPr/>
        </p:nvCxnSpPr>
        <p:spPr bwMode="auto">
          <a:xfrm flipH="1">
            <a:off x="2428875" y="3513138"/>
            <a:ext cx="1588" cy="428625"/>
          </a:xfrm>
          <a:prstGeom prst="line">
            <a:avLst/>
          </a:prstGeom>
          <a:noFill/>
          <a:ln w="317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ector reto 17"/>
          <p:cNvCxnSpPr>
            <a:cxnSpLocks noChangeShapeType="1"/>
          </p:cNvCxnSpPr>
          <p:nvPr/>
        </p:nvCxnSpPr>
        <p:spPr bwMode="auto">
          <a:xfrm flipH="1">
            <a:off x="2071688" y="3513138"/>
            <a:ext cx="1587" cy="571500"/>
          </a:xfrm>
          <a:prstGeom prst="line">
            <a:avLst/>
          </a:prstGeom>
          <a:noFill/>
          <a:ln w="317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de seta reta 20"/>
          <p:cNvCxnSpPr/>
          <p:nvPr/>
        </p:nvCxnSpPr>
        <p:spPr>
          <a:xfrm>
            <a:off x="2428875" y="3941763"/>
            <a:ext cx="1785938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2071688" y="4083050"/>
            <a:ext cx="3214687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cxnSpLocks noChangeShapeType="1"/>
          </p:cNvCxnSpPr>
          <p:nvPr/>
        </p:nvCxnSpPr>
        <p:spPr bwMode="auto">
          <a:xfrm flipH="1" flipV="1">
            <a:off x="1500188" y="4084638"/>
            <a:ext cx="500062" cy="1587"/>
          </a:xfrm>
          <a:prstGeom prst="straightConnector1">
            <a:avLst/>
          </a:prstGeom>
          <a:noFill/>
          <a:ln w="317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9750" y="3903663"/>
          <a:ext cx="9604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ção" r:id="rId5" imgW="545760" imgH="203040" progId="Equation.3">
                  <p:embed/>
                </p:oleObj>
              </mc:Choice>
              <mc:Fallback>
                <p:oleObj name="Equação" r:id="rId5" imgW="5457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903663"/>
                        <a:ext cx="9604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197350" y="3705225"/>
          <a:ext cx="12271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705225"/>
                        <a:ext cx="12271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324475" y="3892550"/>
          <a:ext cx="11604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ção" r:id="rId9" imgW="660240" imgH="203040" progId="Equation.3">
                  <p:embed/>
                </p:oleObj>
              </mc:Choice>
              <mc:Fallback>
                <p:oleObj name="Equação" r:id="rId9" imgW="6602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3892550"/>
                        <a:ext cx="11604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CaixaDeTexto 34"/>
          <p:cNvSpPr txBox="1">
            <a:spLocks noChangeArrowheads="1"/>
          </p:cNvSpPr>
          <p:nvPr/>
        </p:nvSpPr>
        <p:spPr bwMode="auto">
          <a:xfrm>
            <a:off x="5219700" y="1901825"/>
            <a:ext cx="37449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>
                <a:latin typeface="Cambria" panose="02040503050406030204" pitchFamily="18" charset="0"/>
              </a:rPr>
              <a:t>Mediana é o valor de X que corresponde a 50% de probabilidade de ocorrência do evento</a:t>
            </a:r>
          </a:p>
        </p:txBody>
      </p:sp>
      <p:cxnSp>
        <p:nvCxnSpPr>
          <p:cNvPr id="2" name="Conector de seta reta 22"/>
          <p:cNvCxnSpPr>
            <a:cxnSpLocks noChangeShapeType="1"/>
          </p:cNvCxnSpPr>
          <p:nvPr/>
        </p:nvCxnSpPr>
        <p:spPr bwMode="auto">
          <a:xfrm flipV="1">
            <a:off x="2078038" y="2693988"/>
            <a:ext cx="2206625" cy="142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Conector reto 17"/>
          <p:cNvCxnSpPr>
            <a:cxnSpLocks noChangeShapeType="1"/>
          </p:cNvCxnSpPr>
          <p:nvPr/>
        </p:nvCxnSpPr>
        <p:spPr bwMode="auto">
          <a:xfrm flipH="1">
            <a:off x="2051050" y="2693988"/>
            <a:ext cx="1588" cy="86360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284663" y="247808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50%</a:t>
            </a:r>
          </a:p>
        </p:txBody>
      </p:sp>
      <p:pic>
        <p:nvPicPr>
          <p:cNvPr id="6169" name="Picture 25" descr="Imagem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1888"/>
            <a:ext cx="474662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72" name="Object 3"/>
          <p:cNvGraphicFramePr>
            <a:graphicFrameLocks noChangeAspect="1"/>
          </p:cNvGraphicFramePr>
          <p:nvPr/>
        </p:nvGraphicFramePr>
        <p:xfrm>
          <a:off x="2627313" y="6019800"/>
          <a:ext cx="2873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6019800"/>
                        <a:ext cx="2873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3" name="Object 3"/>
          <p:cNvGraphicFramePr>
            <a:graphicFrameLocks noChangeAspect="1"/>
          </p:cNvGraphicFramePr>
          <p:nvPr/>
        </p:nvGraphicFramePr>
        <p:xfrm>
          <a:off x="3459163" y="6021388"/>
          <a:ext cx="3603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14" imgW="164880" imgH="164880" progId="Equation.3">
                  <p:embed/>
                </p:oleObj>
              </mc:Choice>
              <mc:Fallback>
                <p:oleObj name="Equation" r:id="rId14" imgW="1648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6021388"/>
                        <a:ext cx="3603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" name="CaixaDeTexto 34"/>
          <p:cNvSpPr txBox="1">
            <a:spLocks noChangeArrowheads="1"/>
          </p:cNvSpPr>
          <p:nvPr/>
        </p:nvSpPr>
        <p:spPr bwMode="auto">
          <a:xfrm>
            <a:off x="5076825" y="4724400"/>
            <a:ext cx="3744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>
                <a:latin typeface="Cambria" panose="02040503050406030204" pitchFamily="18" charset="0"/>
              </a:rPr>
              <a:t>Mediana divide o histograma em áreas iguais</a:t>
            </a:r>
          </a:p>
        </p:txBody>
      </p:sp>
      <p:graphicFrame>
        <p:nvGraphicFramePr>
          <p:cNvPr id="6175" name="Object 3"/>
          <p:cNvGraphicFramePr>
            <a:graphicFrameLocks noChangeAspect="1"/>
          </p:cNvGraphicFramePr>
          <p:nvPr/>
        </p:nvGraphicFramePr>
        <p:xfrm>
          <a:off x="6013450" y="5680075"/>
          <a:ext cx="14366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16" imgW="634680" imgH="215640" progId="Equation.3">
                  <p:embed/>
                </p:oleObj>
              </mc:Choice>
              <mc:Fallback>
                <p:oleObj name="Equation" r:id="rId16" imgW="6346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5680075"/>
                        <a:ext cx="14366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435600" y="6381750"/>
            <a:ext cx="3635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Imagem 35" descr="Image31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9"/>
          <a:stretch>
            <a:fillRect/>
          </a:stretch>
        </p:blipFill>
        <p:spPr bwMode="auto">
          <a:xfrm>
            <a:off x="5078413" y="4306888"/>
            <a:ext cx="366871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m 35" descr="Image31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9"/>
          <a:stretch>
            <a:fillRect/>
          </a:stretch>
        </p:blipFill>
        <p:spPr bwMode="auto">
          <a:xfrm>
            <a:off x="542925" y="4360863"/>
            <a:ext cx="36687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 bwMode="auto">
          <a:xfrm>
            <a:off x="428625" y="2143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Assimetria</a:t>
            </a:r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de histogramas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379663" y="6194425"/>
          <a:ext cx="24606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Equação" r:id="rId5" imgW="139680" imgH="164880" progId="Equation.3">
                  <p:embed/>
                </p:oleObj>
              </mc:Choice>
              <mc:Fallback>
                <p:oleObj name="Equação" r:id="rId5" imgW="1396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194425"/>
                        <a:ext cx="24606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1905000" y="6173788"/>
          <a:ext cx="4476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ção" r:id="rId7" imgW="253800" imgH="177480" progId="Equation.3">
                  <p:embed/>
                </p:oleObj>
              </mc:Choice>
              <mc:Fallback>
                <p:oleObj name="Equação" r:id="rId7" imgW="2538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173788"/>
                        <a:ext cx="4476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1554163" y="6122988"/>
          <a:ext cx="3571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ção" r:id="rId9" imgW="203040" imgH="228600" progId="Equation.3">
                  <p:embed/>
                </p:oleObj>
              </mc:Choice>
              <mc:Fallback>
                <p:oleObj name="Equação" r:id="rId9" imgW="2030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6122988"/>
                        <a:ext cx="3571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6772275" y="6119813"/>
          <a:ext cx="24606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ção" r:id="rId11" imgW="139680" imgH="164880" progId="Equation.3">
                  <p:embed/>
                </p:oleObj>
              </mc:Choice>
              <mc:Fallback>
                <p:oleObj name="Equação" r:id="rId11" imgW="139680" imgH="164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6119813"/>
                        <a:ext cx="246063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9"/>
          <p:cNvGraphicFramePr>
            <a:graphicFrameLocks noChangeAspect="1"/>
          </p:cNvGraphicFramePr>
          <p:nvPr/>
        </p:nvGraphicFramePr>
        <p:xfrm>
          <a:off x="7051675" y="6099175"/>
          <a:ext cx="4476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ção" r:id="rId12" imgW="253800" imgH="177480" progId="Equation.3">
                  <p:embed/>
                </p:oleObj>
              </mc:Choice>
              <mc:Fallback>
                <p:oleObj name="Equação" r:id="rId12" imgW="25380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6099175"/>
                        <a:ext cx="4476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0"/>
          <p:cNvGraphicFramePr>
            <a:graphicFrameLocks noChangeAspect="1"/>
          </p:cNvGraphicFramePr>
          <p:nvPr/>
        </p:nvGraphicFramePr>
        <p:xfrm>
          <a:off x="7486650" y="6048375"/>
          <a:ext cx="3571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ção" r:id="rId13" imgW="203040" imgH="228600" progId="Equation.3">
                  <p:embed/>
                </p:oleObj>
              </mc:Choice>
              <mc:Fallback>
                <p:oleObj name="Equação" r:id="rId13" imgW="2030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6048375"/>
                        <a:ext cx="3571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9" name="Picture 11" descr="normal_di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295275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82" name="Object 7"/>
          <p:cNvGraphicFramePr>
            <a:graphicFrameLocks noChangeAspect="1"/>
          </p:cNvGraphicFramePr>
          <p:nvPr/>
        </p:nvGraphicFramePr>
        <p:xfrm>
          <a:off x="5292725" y="1563688"/>
          <a:ext cx="14287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15" imgW="812520" imgH="228600" progId="Equation.3">
                  <p:embed/>
                </p:oleObj>
              </mc:Choice>
              <mc:Fallback>
                <p:oleObj name="Equation" r:id="rId15" imgW="8125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563688"/>
                        <a:ext cx="14287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330325" y="765175"/>
            <a:ext cx="86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f(x)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570413" y="2919413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x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138613" y="5738813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x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675688" y="5729288"/>
            <a:ext cx="4683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x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06400" y="4005263"/>
            <a:ext cx="8651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f(x)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0775" y="3948113"/>
            <a:ext cx="8651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f(x)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219700" y="908050"/>
            <a:ext cx="1512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Simétrico</a:t>
            </a:r>
          </a:p>
        </p:txBody>
      </p:sp>
      <p:graphicFrame>
        <p:nvGraphicFramePr>
          <p:cNvPr id="7190" name="Object 5"/>
          <p:cNvGraphicFramePr>
            <a:graphicFrameLocks noChangeAspect="1"/>
          </p:cNvGraphicFramePr>
          <p:nvPr/>
        </p:nvGraphicFramePr>
        <p:xfrm>
          <a:off x="796925" y="6484938"/>
          <a:ext cx="31527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17" imgW="1942920" imgH="203040" progId="Equation.3">
                  <p:embed/>
                </p:oleObj>
              </mc:Choice>
              <mc:Fallback>
                <p:oleObj name="Equation" r:id="rId17" imgW="1942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6484938"/>
                        <a:ext cx="31527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50825" y="3429000"/>
            <a:ext cx="4321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Assimetria positiva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:</a:t>
            </a:r>
            <a:r>
              <a:rPr lang="pt-BR" sz="2000">
                <a:latin typeface="Cambria" panose="02040503050406030204" pitchFamily="18" charset="0"/>
              </a:rPr>
              <a:t> predominam valores abaixo da média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572000" y="3429000"/>
            <a:ext cx="4321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Assimetria negativa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:</a:t>
            </a:r>
            <a:r>
              <a:rPr lang="pt-BR" sz="2000">
                <a:latin typeface="Cambria" panose="02040503050406030204" pitchFamily="18" charset="0"/>
              </a:rPr>
              <a:t> predominam valores acima da média</a:t>
            </a: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057525" y="3070225"/>
            <a:ext cx="6477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09825" y="3070225"/>
            <a:ext cx="6477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271838" y="2714625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a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554288" y="2714625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a</a:t>
            </a:r>
          </a:p>
        </p:txBody>
      </p:sp>
      <p:graphicFrame>
        <p:nvGraphicFramePr>
          <p:cNvPr id="7200" name="Object 7"/>
          <p:cNvGraphicFramePr>
            <a:graphicFrameLocks noChangeAspect="1"/>
          </p:cNvGraphicFramePr>
          <p:nvPr/>
        </p:nvGraphicFramePr>
        <p:xfrm>
          <a:off x="4972050" y="1922463"/>
          <a:ext cx="2120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19" imgW="1206360" imgH="406080" progId="Equation.3">
                  <p:embed/>
                </p:oleObj>
              </mc:Choice>
              <mc:Fallback>
                <p:oleObj name="Equation" r:id="rId19" imgW="120636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1922463"/>
                        <a:ext cx="21209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1" name="Object 5"/>
          <p:cNvGraphicFramePr>
            <a:graphicFrameLocks noChangeAspect="1"/>
          </p:cNvGraphicFramePr>
          <p:nvPr/>
        </p:nvGraphicFramePr>
        <p:xfrm>
          <a:off x="5437188" y="6453188"/>
          <a:ext cx="30940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21" imgW="1942920" imgH="177480" progId="Equation.3">
                  <p:embed/>
                </p:oleObj>
              </mc:Choice>
              <mc:Fallback>
                <p:oleObj name="Equation" r:id="rId21" imgW="19429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6453188"/>
                        <a:ext cx="30940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508625" y="18891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Assimetria da fdp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42988" y="4221163"/>
            <a:ext cx="5041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Assimetria definida como</a:t>
            </a:r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4572000" y="3860800"/>
          <a:ext cx="26638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4" imgW="1130040" imgH="431640" progId="Equation.3">
                  <p:embed/>
                </p:oleObj>
              </mc:Choice>
              <mc:Fallback>
                <p:oleObj name="Equation" r:id="rId4" imgW="11300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60800"/>
                        <a:ext cx="266382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903721"/>
              </p:ext>
            </p:extLst>
          </p:nvPr>
        </p:nvGraphicFramePr>
        <p:xfrm>
          <a:off x="2195736" y="5085184"/>
          <a:ext cx="3670920" cy="89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085184"/>
                        <a:ext cx="3670920" cy="899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  <p:pic>
        <p:nvPicPr>
          <p:cNvPr id="22540" name="Picture 12" descr="histog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9560" r="61806" b="45810"/>
          <a:stretch>
            <a:fillRect/>
          </a:stretch>
        </p:blipFill>
        <p:spPr bwMode="auto">
          <a:xfrm>
            <a:off x="0" y="1125538"/>
            <a:ext cx="3276600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63713" y="1268413"/>
          <a:ext cx="72612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" name="Equation" r:id="rId9" imgW="2831760" imgH="469800" progId="Equation.3">
                  <p:embed/>
                </p:oleObj>
              </mc:Choice>
              <mc:Fallback>
                <p:oleObj name="Equation" r:id="rId9" imgW="283176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268413"/>
                        <a:ext cx="72612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pt-B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Quantis</a:t>
            </a: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: divide o histograma em área iguais (chamados também de percentis ou fractis), ex: tercil, quartil...</a:t>
            </a:r>
          </a:p>
        </p:txBody>
      </p:sp>
      <p:pic>
        <p:nvPicPr>
          <p:cNvPr id="21509" name="Picture 5" descr="quart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56292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1985963" y="4049713"/>
          <a:ext cx="2873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9" name="Equation" r:id="rId5" imgW="126720" imgH="164880" progId="Equation.3">
                  <p:embed/>
                </p:oleObj>
              </mc:Choice>
              <mc:Fallback>
                <p:oleObj name="Equation" r:id="rId5" imgW="1267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049713"/>
                        <a:ext cx="2873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3"/>
          <p:cNvGraphicFramePr>
            <a:graphicFrameLocks noChangeAspect="1"/>
          </p:cNvGraphicFramePr>
          <p:nvPr/>
        </p:nvGraphicFramePr>
        <p:xfrm>
          <a:off x="2849563" y="4049713"/>
          <a:ext cx="3730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0" name="Equation" r:id="rId7" imgW="164880" imgH="164880" progId="Equation.3">
                  <p:embed/>
                </p:oleObj>
              </mc:Choice>
              <mc:Fallback>
                <p:oleObj name="Equation" r:id="rId7" imgW="1648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049713"/>
                        <a:ext cx="3730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3"/>
          <p:cNvGraphicFramePr>
            <a:graphicFrameLocks noChangeAspect="1"/>
          </p:cNvGraphicFramePr>
          <p:nvPr/>
        </p:nvGraphicFramePr>
        <p:xfrm>
          <a:off x="3857625" y="4060825"/>
          <a:ext cx="4889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1" name="Equation" r:id="rId9" imgW="215640" imgH="164880" progId="Equation.3">
                  <p:embed/>
                </p:oleObj>
              </mc:Choice>
              <mc:Fallback>
                <p:oleObj name="Equation" r:id="rId9" imgW="21564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060825"/>
                        <a:ext cx="4889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3"/>
          <p:cNvGraphicFramePr>
            <a:graphicFrameLocks noChangeAspect="1"/>
          </p:cNvGraphicFramePr>
          <p:nvPr/>
        </p:nvGraphicFramePr>
        <p:xfrm>
          <a:off x="5026025" y="4092575"/>
          <a:ext cx="488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4092575"/>
                        <a:ext cx="4889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661150" y="2930525"/>
            <a:ext cx="129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Quartil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4787900" y="3213100"/>
            <a:ext cx="1871663" cy="7207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21517" name="Object 3"/>
          <p:cNvGraphicFramePr>
            <a:graphicFrameLocks noChangeAspect="1"/>
          </p:cNvGraphicFramePr>
          <p:nvPr/>
        </p:nvGraphicFramePr>
        <p:xfrm>
          <a:off x="3081338" y="5229225"/>
          <a:ext cx="30749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3" name="Equation" r:id="rId13" imgW="1358640" imgH="533160" progId="Equation.3">
                  <p:embed/>
                </p:oleObj>
              </mc:Choice>
              <mc:Fallback>
                <p:oleObj name="Equation" r:id="rId13" imgW="1358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5229225"/>
                        <a:ext cx="30749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508625" y="6524625"/>
            <a:ext cx="3635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468313" y="0"/>
            <a:ext cx="38876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Medidas de Dispersão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88" y="857250"/>
            <a:ext cx="8786812" cy="5786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pt-BR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Desvio da média</a:t>
            </a: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pt-BR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Amplitude</a:t>
            </a: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pt-BR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Variância: </a:t>
            </a:r>
            <a:r>
              <a:rPr lang="pt-BR" sz="2200">
                <a:latin typeface="Arial Narrow" pitchFamily="34" charset="0"/>
              </a:rPr>
              <a:t>é o desvio quadrático médio (</a:t>
            </a:r>
            <a:r>
              <a:rPr lang="el-GR" sz="2200">
                <a:latin typeface="Arial Narrow" pitchFamily="34" charset="0"/>
              </a:rPr>
              <a:t>σ</a:t>
            </a:r>
            <a:r>
              <a:rPr lang="pt-BR" sz="2200" baseline="30000">
                <a:latin typeface="Arial Narrow" pitchFamily="34" charset="0"/>
              </a:rPr>
              <a:t>2 </a:t>
            </a:r>
            <a:r>
              <a:rPr lang="pt-BR" sz="2200">
                <a:latin typeface="Arial Narrow" pitchFamily="34" charset="0"/>
              </a:rPr>
              <a:t>para universo, </a:t>
            </a:r>
            <a:r>
              <a:rPr lang="pt-BR" sz="2200" b="1">
                <a:latin typeface="Arial Narrow" pitchFamily="34" charset="0"/>
              </a:rPr>
              <a:t>s</a:t>
            </a:r>
            <a:r>
              <a:rPr lang="pt-BR" baseline="30000"/>
              <a:t>2</a:t>
            </a:r>
            <a:r>
              <a:rPr lang="pt-BR" sz="2200">
                <a:latin typeface="Arial Narrow" pitchFamily="34" charset="0"/>
              </a:rPr>
              <a:t> para amostra)</a:t>
            </a:r>
            <a:endParaRPr lang="el-GR" sz="2200"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pt-BR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Desvio-Padrão:</a:t>
            </a: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endParaRPr lang="pt-BR" sz="2200" b="1" i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pt-BR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Coeficiente de variação:			</a:t>
            </a:r>
            <a:r>
              <a:rPr lang="pt-BR" sz="2200">
                <a:latin typeface="Arial Narrow" pitchFamily="34" charset="0"/>
              </a:rPr>
              <a:t>Adimensional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143250" y="857250"/>
          <a:ext cx="15843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Equação" r:id="rId4" imgW="723600" imgH="228600" progId="Equation.3">
                  <p:embed/>
                </p:oleObj>
              </mc:Choice>
              <mc:Fallback>
                <p:oleObj name="Equação" r:id="rId4" imgW="723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857250"/>
                        <a:ext cx="15843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143250" y="1500188"/>
          <a:ext cx="21955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Equação" r:id="rId6" imgW="1002960" imgH="228600" progId="Equation.3">
                  <p:embed/>
                </p:oleObj>
              </mc:Choice>
              <mc:Fallback>
                <p:oleObj name="Equação" r:id="rId6" imgW="1002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500188"/>
                        <a:ext cx="219551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285875" y="2565400"/>
          <a:ext cx="3028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8" imgW="1384200" imgH="419040" progId="Equation.3">
                  <p:embed/>
                </p:oleObj>
              </mc:Choice>
              <mc:Fallback>
                <p:oleObj name="Equation" r:id="rId8" imgW="13842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565400"/>
                        <a:ext cx="30289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241675" y="3429000"/>
          <a:ext cx="11398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tion" r:id="rId10" imgW="520560" imgH="253800" progId="Equation.3">
                  <p:embed/>
                </p:oleObj>
              </mc:Choice>
              <mc:Fallback>
                <p:oleObj name="Equation" r:id="rId10" imgW="5205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429000"/>
                        <a:ext cx="11398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5287963" y="2781300"/>
          <a:ext cx="20018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Equation" r:id="rId12" imgW="914400" imgH="241200" progId="Equation.3">
                  <p:embed/>
                </p:oleObj>
              </mc:Choice>
              <mc:Fallback>
                <p:oleObj name="Equation" r:id="rId12" imgW="9144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781300"/>
                        <a:ext cx="20018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292725" y="3500438"/>
          <a:ext cx="18907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Equation" r:id="rId14" imgW="863280" imgH="215640" progId="Equation.3">
                  <p:embed/>
                </p:oleObj>
              </mc:Choice>
              <mc:Fallback>
                <p:oleObj name="Equation" r:id="rId14" imgW="8632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18907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202113" y="5997575"/>
          <a:ext cx="1084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Equação" r:id="rId16" imgW="495000" imgH="393480" progId="Equation.3">
                  <p:embed/>
                </p:oleObj>
              </mc:Choice>
              <mc:Fallback>
                <p:oleObj name="Equação" r:id="rId16" imgW="4950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5997575"/>
                        <a:ext cx="1084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4" name="Picture 12" descr="normal4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86250"/>
            <a:ext cx="1439862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normal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214813"/>
            <a:ext cx="43180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71550" y="572611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/>
              <a:t>s</a:t>
            </a:r>
            <a:r>
              <a:rPr lang="pt-BR" b="1" i="1" baseline="30000"/>
              <a:t>2</a:t>
            </a:r>
            <a:r>
              <a:rPr lang="pt-BR" b="1"/>
              <a:t> baixa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714875" y="572611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/>
              <a:t>s</a:t>
            </a:r>
            <a:r>
              <a:rPr lang="pt-BR" b="1" i="1" baseline="30000"/>
              <a:t>2</a:t>
            </a:r>
            <a:r>
              <a:rPr lang="pt-BR" b="1"/>
              <a:t> alta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300788" y="458152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/>
              <a:t>Achatamento do histograma</a:t>
            </a:r>
            <a:endParaRPr lang="pt-BR" b="1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66879"/>
          <a:stretch/>
        </p:blipFill>
        <p:spPr bwMode="auto">
          <a:xfrm>
            <a:off x="482402" y="605205"/>
            <a:ext cx="7978030" cy="96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t="36916" b="20974"/>
          <a:stretch/>
        </p:blipFill>
        <p:spPr bwMode="auto">
          <a:xfrm>
            <a:off x="3563888" y="3573016"/>
            <a:ext cx="5040560" cy="21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46" y="1674029"/>
            <a:ext cx="9141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smtClean="0"/>
              <a:t>padrão estocástico </a:t>
            </a:r>
            <a:r>
              <a:rPr lang="pt-BR" sz="1600" smtClean="0"/>
              <a:t>(grego </a:t>
            </a:r>
            <a:r>
              <a:rPr lang="pt-BR" sz="1600" i="1" smtClean="0"/>
              <a:t>stockhos</a:t>
            </a:r>
            <a:r>
              <a:rPr lang="pt-BR" sz="1600" smtClean="0"/>
              <a:t> = intuito, alvo; o </a:t>
            </a:r>
            <a:r>
              <a:rPr lang="pt-BR" sz="1600"/>
              <a:t>alvo é acertado em diferentes </a:t>
            </a:r>
            <a:r>
              <a:rPr lang="pt-BR" sz="1600" smtClean="0"/>
              <a:t>pontos)</a:t>
            </a:r>
            <a:r>
              <a:rPr lang="pt-BR" sz="1600" b="1" smtClean="0"/>
              <a:t>:</a:t>
            </a:r>
            <a:r>
              <a:rPr lang="pt-BR" sz="1600"/>
              <a:t> </a:t>
            </a:r>
            <a:r>
              <a:rPr lang="pt-BR" sz="1600" smtClean="0"/>
              <a:t>eventos aleatórios cujo estado evolui para um valor não exatamente determinado, ou sejam inúmeras direções ou caminhos possíveis. </a:t>
            </a:r>
          </a:p>
          <a:p>
            <a:r>
              <a:rPr lang="pt-BR" sz="1600" smtClean="0"/>
              <a:t>exemplo:lançar </a:t>
            </a:r>
            <a:r>
              <a:rPr lang="pt-BR" sz="1600"/>
              <a:t>de </a:t>
            </a:r>
            <a:r>
              <a:rPr lang="pt-BR" sz="1600" smtClean="0"/>
              <a:t>dados, trajetória do movimento Browniano</a:t>
            </a:r>
          </a:p>
          <a:p>
            <a:endParaRPr lang="pt-BR" sz="1600" smtClean="0"/>
          </a:p>
          <a:p>
            <a:r>
              <a:rPr lang="pt-BR" sz="1600" b="1"/>
              <a:t>padrão </a:t>
            </a:r>
            <a:r>
              <a:rPr lang="pt-BR" sz="1600" b="1" smtClean="0"/>
              <a:t>determinístico </a:t>
            </a:r>
            <a:r>
              <a:rPr lang="pt-BR" sz="1600" smtClean="0"/>
              <a:t>: eventos evoluem para um único caminho, geralmente uma função matemática que retorna valor único para cada forçante. </a:t>
            </a:r>
            <a:endParaRPr lang="pt-BR" sz="1600"/>
          </a:p>
        </p:txBody>
      </p:sp>
      <p:sp>
        <p:nvSpPr>
          <p:cNvPr id="4" name="Retângulo 3"/>
          <p:cNvSpPr/>
          <p:nvPr/>
        </p:nvSpPr>
        <p:spPr>
          <a:xfrm>
            <a:off x="33908" y="22799"/>
            <a:ext cx="91100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/>
              <a:t>Séries temporais: </a:t>
            </a:r>
            <a:r>
              <a:rPr lang="en-US" sz="1500"/>
              <a:t>sucessão de eventos no tempo, com decomposição em termos Estocástico e Determinístico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9130"/>
            <a:ext cx="2592288" cy="14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5088043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smtClean="0"/>
              <a:t>determinístico </a:t>
            </a:r>
            <a:r>
              <a:rPr lang="pt-BR" sz="1400"/>
              <a:t>= seno(t</a:t>
            </a:r>
            <a:r>
              <a:rPr lang="pt-BR" sz="1400" smtClean="0"/>
              <a:t>)</a:t>
            </a:r>
            <a:endParaRPr lang="pt-BR" sz="140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51520" y="5877272"/>
            <a:ext cx="8568952" cy="8648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4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alguns métodos estatísticos de análise de </a:t>
            </a:r>
            <a:r>
              <a:rPr lang="pt-BR" sz="14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séries temporais: Determinísticos </a:t>
            </a:r>
            <a:r>
              <a:rPr lang="pt-BR" sz="14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(Regressão Linear,  Componentes Principais, Análise Espectral, ...) </a:t>
            </a:r>
          </a:p>
          <a:p>
            <a:r>
              <a:rPr lang="pt-BR" sz="14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Estocásticos   (modelo auto-regressivo AR</a:t>
            </a:r>
            <a:r>
              <a:rPr lang="pt-BR" sz="14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pt-BR" sz="14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modelo de médias móveis MA</a:t>
            </a:r>
            <a:r>
              <a:rPr lang="pt-BR" sz="14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pt-BR" sz="14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modelo ARIMA </a:t>
            </a:r>
            <a:r>
              <a:rPr lang="pt-BR" sz="14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...)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3313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smtClean="0">
                <a:latin typeface="Cambria" panose="02040503050406030204" pitchFamily="18" charset="0"/>
              </a:rPr>
              <a:t>É um regime estocástico cuja distribuição de probabilidade não se altera quando deslocada no tempo, ou no espaço. </a:t>
            </a:r>
          </a:p>
          <a:p>
            <a:pPr>
              <a:lnSpc>
                <a:spcPct val="80000"/>
              </a:lnSpc>
            </a:pPr>
            <a:endParaRPr lang="pt-BR" sz="200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Cambria" panose="02040503050406030204" pitchFamily="18" charset="0"/>
              </a:rPr>
              <a:t>Consequentemente, parâmetros como média, variância, não se alteram em uma série temporal.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200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Cambria" panose="02040503050406030204" pitchFamily="18" charset="0"/>
              </a:rPr>
              <a:t>ex: 	Tendência linear indica alteração da média da série histórica;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Cambria" panose="02040503050406030204" pitchFamily="18" charset="0"/>
              </a:rPr>
              <a:t>	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Cambria" panose="02040503050406030204" pitchFamily="18" charset="0"/>
              </a:rPr>
              <a:t>		Salto da série indica dois segmentos distintos de tempo, com médias distintas entre si.</a:t>
            </a:r>
            <a:r>
              <a:rPr lang="pt-BR" sz="1600" smtClean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5540" name="CaixaDeTexto 25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/>
        </p:spPr>
        <p:txBody>
          <a:bodyPr/>
          <a:lstStyle/>
          <a:p>
            <a:pPr algn="l" eaLnBrk="1" hangingPunct="1"/>
            <a:r>
              <a:rPr lang="pt-BR" sz="2000" b="1" u="sng" smtClean="0">
                <a:solidFill>
                  <a:srgbClr val="FF0000"/>
                </a:solidFill>
                <a:latin typeface="Cambria" panose="02040503050406030204" pitchFamily="18" charset="0"/>
              </a:rPr>
              <a:t>regime estacionário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640263"/>
            <a:ext cx="29876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67238"/>
            <a:ext cx="3024188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3508" y="404664"/>
            <a:ext cx="8502947" cy="582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A distribuição Normal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29594"/>
              </p:ext>
            </p:extLst>
          </p:nvPr>
        </p:nvGraphicFramePr>
        <p:xfrm>
          <a:off x="205571" y="1412776"/>
          <a:ext cx="708835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ção" r:id="rId4" imgW="4546440" imgH="507960" progId="Equation.3">
                  <p:embed/>
                </p:oleObj>
              </mc:Choice>
              <mc:Fallback>
                <p:oleObj name="Equação" r:id="rId4" imgW="454644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71" y="1412776"/>
                        <a:ext cx="708835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79613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2" y="2977281"/>
            <a:ext cx="4369872" cy="2788395"/>
          </a:xfrm>
          <a:prstGeom prst="rect">
            <a:avLst/>
          </a:prstGeom>
        </p:spPr>
      </p:pic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5492849" y="3284984"/>
            <a:ext cx="32774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smtClean="0"/>
              <a:t>quando </a:t>
            </a:r>
          </a:p>
          <a:p>
            <a:pPr eaLnBrk="1" hangingPunct="1"/>
            <a:r>
              <a:rPr lang="pt-BR" sz="1600" smtClean="0"/>
              <a:t>média =0 </a:t>
            </a:r>
          </a:p>
          <a:p>
            <a:pPr eaLnBrk="1" hangingPunct="1"/>
            <a:r>
              <a:rPr lang="pt-BR" sz="1600"/>
              <a:t>d</a:t>
            </a:r>
            <a:r>
              <a:rPr lang="pt-BR" sz="1600" smtClean="0"/>
              <a:t>esvio-padrão = 1      então</a:t>
            </a:r>
          </a:p>
          <a:p>
            <a:pPr eaLnBrk="1" hangingPunct="1"/>
            <a:endParaRPr lang="pt-BR" sz="1600" smtClean="0">
              <a:sym typeface="Wingdings" pitchFamily="2" charset="2"/>
            </a:endParaRPr>
          </a:p>
          <a:p>
            <a:pPr eaLnBrk="1" hangingPunct="1"/>
            <a:r>
              <a:rPr lang="pt-BR" sz="1600">
                <a:sym typeface="Wingdings" pitchFamily="2" charset="2"/>
              </a:rPr>
              <a:t>c</a:t>
            </a:r>
            <a:r>
              <a:rPr lang="pt-BR" sz="1600" smtClean="0">
                <a:sym typeface="Wingdings" pitchFamily="2" charset="2"/>
              </a:rPr>
              <a:t>hama-se distribuição </a:t>
            </a:r>
            <a:r>
              <a:rPr lang="pt-BR" sz="1600" b="1" smtClean="0">
                <a:sym typeface="Wingdings" pitchFamily="2" charset="2"/>
              </a:rPr>
              <a:t>Normal padrão (ou padronizada)</a:t>
            </a:r>
            <a:endParaRPr lang="pt-BR" sz="1600" b="1">
              <a:sym typeface="Wingdings" pitchFamily="2" charset="2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4644008" y="3501008"/>
            <a:ext cx="848841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52728" cy="582612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Normalização ou Variável Normalizada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50" y="980728"/>
            <a:ext cx="8572500" cy="253402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/>
              <a:t>Obedece à seguinte transformação na v.a. X</a:t>
            </a:r>
            <a:r>
              <a:rPr lang="pt-BR" sz="1600" baseline="-25000"/>
              <a:t>i</a:t>
            </a:r>
          </a:p>
          <a:p>
            <a:pPr eaLnBrk="1" hangingPunct="1"/>
            <a:endParaRPr lang="pt-BR" sz="1600" smtClean="0"/>
          </a:p>
          <a:p>
            <a:pPr eaLnBrk="1" hangingPunct="1"/>
            <a:r>
              <a:rPr lang="pt-BR" sz="1600" smtClean="0"/>
              <a:t>Também </a:t>
            </a:r>
            <a:r>
              <a:rPr lang="pt-BR" sz="1600"/>
              <a:t>chamada variável reduzida ou padronizada (</a:t>
            </a:r>
            <a:r>
              <a:rPr lang="pt-BR" sz="1600" i="1"/>
              <a:t>standardized</a:t>
            </a:r>
            <a:r>
              <a:rPr lang="pt-BR" sz="1600"/>
              <a:t>)</a:t>
            </a:r>
            <a:endParaRPr lang="pt-BR" sz="1600" baseline="-25000"/>
          </a:p>
          <a:p>
            <a:pPr eaLnBrk="1" hangingPunct="1"/>
            <a:endParaRPr lang="pt-BR" sz="1600" baseline="-25000"/>
          </a:p>
          <a:p>
            <a:pPr eaLnBrk="1" hangingPunct="1"/>
            <a:endParaRPr lang="pt-BR" sz="16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pt-BR" sz="1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(Prop.) </a:t>
            </a:r>
            <a:r>
              <a:rPr lang="pt-BR" sz="1600"/>
              <a:t>Média de </a:t>
            </a:r>
            <a:r>
              <a:rPr lang="pt-BR" sz="1600" smtClean="0"/>
              <a:t>Z </a:t>
            </a:r>
            <a:r>
              <a:rPr lang="pt-BR" sz="1600"/>
              <a:t>é zero</a:t>
            </a:r>
            <a:r>
              <a:rPr lang="pt-BR" sz="1600" smtClean="0"/>
              <a:t>.</a:t>
            </a:r>
          </a:p>
          <a:p>
            <a:pPr eaLnBrk="1" hangingPunct="1"/>
            <a:endParaRPr lang="pt-BR" sz="2200" smtClean="0"/>
          </a:p>
          <a:p>
            <a:pPr eaLnBrk="1" hangingPunct="1"/>
            <a:endParaRPr lang="pt-BR" sz="2200"/>
          </a:p>
          <a:p>
            <a:pPr eaLnBrk="1" hangingPunct="1"/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Transformações </a:t>
            </a:r>
            <a:r>
              <a:rPr lang="pt-B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Normalizantes</a:t>
            </a:r>
            <a:endParaRPr lang="pt-BR" sz="22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88905"/>
              </p:ext>
            </p:extLst>
          </p:nvPr>
        </p:nvGraphicFramePr>
        <p:xfrm>
          <a:off x="6588224" y="764704"/>
          <a:ext cx="2016224" cy="93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ção" r:id="rId4" imgW="876240" imgH="406080" progId="Equation.3">
                  <p:embed/>
                </p:oleObj>
              </mc:Choice>
              <mc:Fallback>
                <p:oleObj name="Equação" r:id="rId4" imgW="876240" imgH="406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764704"/>
                        <a:ext cx="2016224" cy="935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40316"/>
              </p:ext>
            </p:extLst>
          </p:nvPr>
        </p:nvGraphicFramePr>
        <p:xfrm>
          <a:off x="218741" y="4509120"/>
          <a:ext cx="4233639" cy="141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ção" r:id="rId6" imgW="2882880" imgH="965160" progId="Equation.3">
                  <p:embed/>
                </p:oleObj>
              </mc:Choice>
              <mc:Fallback>
                <p:oleObj name="Equação" r:id="rId6" imgW="2882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41" y="4509120"/>
                        <a:ext cx="4233639" cy="1417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36364"/>
              </p:ext>
            </p:extLst>
          </p:nvPr>
        </p:nvGraphicFramePr>
        <p:xfrm>
          <a:off x="6804248" y="5517232"/>
          <a:ext cx="16541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8" imgW="888840" imgH="393480" progId="Equation.3">
                  <p:embed/>
                </p:oleObj>
              </mc:Choice>
              <mc:Fallback>
                <p:oleObj name="Equation" r:id="rId8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517232"/>
                        <a:ext cx="16541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2838"/>
            <a:ext cx="4537075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normal_di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31888"/>
            <a:ext cx="3238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smtClean="0"/>
              <a:t>fdp(z</a:t>
            </a:r>
            <a:r>
              <a:rPr lang="pt-BR" sz="2200"/>
              <a:t>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48038" y="2990850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z</a:t>
            </a:r>
            <a:r>
              <a:rPr lang="pt-BR" sz="2200" baseline="-25000"/>
              <a:t>i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16013" y="1263650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Cambria" panose="02040503050406030204" pitchFamily="18" charset="0"/>
              </a:rPr>
              <a:t>Simétrica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835150" y="3141663"/>
            <a:ext cx="6477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187450" y="3141663"/>
            <a:ext cx="6477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049463" y="2786063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a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331913" y="2786063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a</a:t>
            </a:r>
          </a:p>
        </p:txBody>
      </p:sp>
      <p:sp>
        <p:nvSpPr>
          <p:cNvPr id="12290" name="Título 1"/>
          <p:cNvSpPr>
            <a:spLocks/>
          </p:cNvSpPr>
          <p:nvPr/>
        </p:nvSpPr>
        <p:spPr bwMode="auto">
          <a:xfrm>
            <a:off x="467544" y="25192"/>
            <a:ext cx="8229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Propriedades da Normalização (e vantagens)</a:t>
            </a: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041400" y="38608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z</a:t>
            </a:r>
            <a:r>
              <a:rPr lang="pt-BR" sz="2200" baseline="-25000"/>
              <a:t>i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507038" y="5041900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t</a:t>
            </a:r>
            <a:endParaRPr lang="pt-BR" sz="2200" baseline="-25000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427538" y="836613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x</a:t>
            </a:r>
            <a:r>
              <a:rPr lang="pt-BR" sz="2200" baseline="-25000"/>
              <a:t>i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8813800" y="3040063"/>
            <a:ext cx="295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/>
              <a:t>t</a:t>
            </a:r>
            <a:endParaRPr lang="pt-BR" sz="2200" baseline="-25000"/>
          </a:p>
        </p:txBody>
      </p:sp>
      <p:graphicFrame>
        <p:nvGraphicFramePr>
          <p:cNvPr id="23572" name="Object 2"/>
          <p:cNvGraphicFramePr>
            <a:graphicFrameLocks noChangeAspect="1"/>
          </p:cNvGraphicFramePr>
          <p:nvPr/>
        </p:nvGraphicFramePr>
        <p:xfrm>
          <a:off x="8748713" y="2133600"/>
          <a:ext cx="306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2133600"/>
                        <a:ext cx="306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1079500" y="4149725"/>
          <a:ext cx="45720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" name="Gráfico" r:id="rId8" imgW="5153025" imgH="2571750" progId="Excel.Chart.8">
                  <p:embed/>
                </p:oleObj>
              </mc:Choice>
              <mc:Fallback>
                <p:oleObj name="Gráfico" r:id="rId8" imgW="5153025" imgH="257175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149725"/>
                        <a:ext cx="457200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2"/>
          <p:cNvGraphicFramePr>
            <a:graphicFrameLocks noChangeAspect="1"/>
          </p:cNvGraphicFramePr>
          <p:nvPr/>
        </p:nvGraphicFramePr>
        <p:xfrm>
          <a:off x="509588" y="4191000"/>
          <a:ext cx="669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" name="Equation" r:id="rId10" imgW="304560" imgH="177480" progId="Equation.3">
                  <p:embed/>
                </p:oleObj>
              </mc:Choice>
              <mc:Fallback>
                <p:oleObj name="Equation" r:id="rId10" imgW="3045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191000"/>
                        <a:ext cx="6699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2"/>
          <p:cNvGraphicFramePr>
            <a:graphicFrameLocks noChangeAspect="1"/>
          </p:cNvGraphicFramePr>
          <p:nvPr/>
        </p:nvGraphicFramePr>
        <p:xfrm>
          <a:off x="509588" y="5589588"/>
          <a:ext cx="669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5" name="Equation" r:id="rId12" imgW="304560" imgH="177480" progId="Equation.3">
                  <p:embed/>
                </p:oleObj>
              </mc:Choice>
              <mc:Fallback>
                <p:oleObj name="Equation" r:id="rId12" imgW="3045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5589588"/>
                        <a:ext cx="6699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"/>
          <p:cNvGraphicFramePr>
            <a:graphicFrameLocks noChangeAspect="1"/>
          </p:cNvGraphicFramePr>
          <p:nvPr/>
        </p:nvGraphicFramePr>
        <p:xfrm>
          <a:off x="509588" y="4578350"/>
          <a:ext cx="5016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6" name="Equation" r:id="rId14" imgW="228600" imgH="152280" progId="Equation.3">
                  <p:embed/>
                </p:oleObj>
              </mc:Choice>
              <mc:Fallback>
                <p:oleObj name="Equation" r:id="rId14" imgW="228600" imgH="152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578350"/>
                        <a:ext cx="5016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"/>
          <p:cNvGraphicFramePr>
            <a:graphicFrameLocks noChangeAspect="1"/>
          </p:cNvGraphicFramePr>
          <p:nvPr/>
        </p:nvGraphicFramePr>
        <p:xfrm>
          <a:off x="509588" y="5270500"/>
          <a:ext cx="5016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7" name="Equation" r:id="rId16" imgW="228600" imgH="139680" progId="Equation.3">
                  <p:embed/>
                </p:oleObj>
              </mc:Choice>
              <mc:Fallback>
                <p:oleObj name="Equation" r:id="rId16" imgW="22860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5270500"/>
                        <a:ext cx="5016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926118" y="3766026"/>
            <a:ext cx="2429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</a:t>
            </a:r>
            <a:r>
              <a:rPr lang="pt-BR" smtClean="0"/>
              <a:t>xtremos no período</a:t>
            </a:r>
            <a:endParaRPr lang="pt-BR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1692275" y="4292600"/>
            <a:ext cx="863600" cy="129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2555875" y="4149725"/>
            <a:ext cx="792163" cy="3746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6156176" y="4292600"/>
            <a:ext cx="29878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600"/>
              <a:t> </a:t>
            </a:r>
            <a:r>
              <a:rPr lang="pt-BR" sz="1600">
                <a:latin typeface="Cambria" panose="02040503050406030204" pitchFamily="18" charset="0"/>
              </a:rPr>
              <a:t>Mesmo padrão de oscilação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600">
                <a:latin typeface="Cambria" panose="02040503050406030204" pitchFamily="18" charset="0"/>
              </a:rPr>
              <a:t> Variação positiva ou negativa em </a:t>
            </a:r>
            <a:r>
              <a:rPr lang="pt-BR" sz="1600" smtClean="0">
                <a:latin typeface="Cambria" panose="02040503050406030204" pitchFamily="18" charset="0"/>
              </a:rPr>
              <a:t>multiplos do desvio-padrão</a:t>
            </a:r>
            <a:endParaRPr lang="pt-BR" sz="1600"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600">
                <a:latin typeface="Cambria" panose="02040503050406030204" pitchFamily="18" charset="0"/>
              </a:rPr>
              <a:t> Conceito de anomalia da média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2256740"/>
            <a:ext cx="9144002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1400" b="1" smtClean="0">
                <a:solidFill>
                  <a:srgbClr val="000099"/>
                </a:solidFill>
                <a:latin typeface="Cambria" panose="02040503050406030204" pitchFamily="18" charset="0"/>
              </a:rPr>
              <a:t>Definições</a:t>
            </a:r>
          </a:p>
          <a:p>
            <a:r>
              <a:rPr lang="pt-BR" sz="1400" b="1" smtClean="0">
                <a:latin typeface="Cambria" panose="02040503050406030204" pitchFamily="18" charset="0"/>
              </a:rPr>
              <a:t>Estatística</a:t>
            </a:r>
            <a:r>
              <a:rPr lang="pt-BR" sz="1400" smtClean="0">
                <a:latin typeface="Cambria" panose="02040503050406030204" pitchFamily="18" charset="0"/>
              </a:rPr>
              <a:t>: </a:t>
            </a:r>
            <a:r>
              <a:rPr lang="pt-BR" sz="1300" smtClean="0">
                <a:latin typeface="Cambria" panose="02040503050406030204" pitchFamily="18" charset="0"/>
              </a:rPr>
              <a:t>ciência </a:t>
            </a:r>
            <a:r>
              <a:rPr lang="pt-BR" sz="1300">
                <a:latin typeface="Cambria" panose="02040503050406030204" pitchFamily="18" charset="0"/>
              </a:rPr>
              <a:t>que </a:t>
            </a:r>
            <a:r>
              <a:rPr lang="pt-BR" sz="1300" smtClean="0">
                <a:latin typeface="Cambria" panose="02040503050406030204" pitchFamily="18" charset="0"/>
              </a:rPr>
              <a:t>utiliza as probabilidades </a:t>
            </a:r>
            <a:r>
              <a:rPr lang="pt-BR" sz="1300">
                <a:latin typeface="Cambria" panose="02040503050406030204" pitchFamily="18" charset="0"/>
              </a:rPr>
              <a:t>para explicar a frequência da ocorrência </a:t>
            </a:r>
            <a:r>
              <a:rPr lang="pt-BR" sz="1300">
                <a:latin typeface="Cambria" panose="02040503050406030204" pitchFamily="18" charset="0"/>
              </a:rPr>
              <a:t>de </a:t>
            </a:r>
            <a:r>
              <a:rPr lang="pt-BR" sz="1300" smtClean="0">
                <a:latin typeface="Cambria" panose="02040503050406030204" pitchFamily="18" charset="0"/>
              </a:rPr>
              <a:t>eventos e seus padrões (de organização, estrutura)</a:t>
            </a:r>
          </a:p>
          <a:p>
            <a:r>
              <a:rPr lang="pt-BR" sz="1300" smtClean="0">
                <a:latin typeface="Cambria" panose="02040503050406030204" pitchFamily="18" charset="0"/>
              </a:rPr>
              <a:t>	aplica-se às medições observacionais, sua coleta e interpretação </a:t>
            </a:r>
          </a:p>
          <a:p>
            <a:r>
              <a:rPr lang="pt-BR" sz="1300" smtClean="0">
                <a:latin typeface="Cambria" panose="02040503050406030204" pitchFamily="18" charset="0"/>
              </a:rPr>
              <a:t>	aos conjuntos de experimentos de modelos numéricos </a:t>
            </a:r>
          </a:p>
          <a:p>
            <a:r>
              <a:rPr lang="pt-BR" sz="1300" smtClean="0">
                <a:latin typeface="Cambria" panose="02040503050406030204" pitchFamily="18" charset="0"/>
              </a:rPr>
              <a:t>	constrói modelos matemáticos de previsão e estima suas incertezas</a:t>
            </a:r>
            <a:endParaRPr lang="pt-BR" sz="1300">
              <a:latin typeface="Cambria" panose="02040503050406030204" pitchFamily="18" charset="0"/>
            </a:endParaRPr>
          </a:p>
          <a:p>
            <a:r>
              <a:rPr lang="pt-BR" sz="1300" smtClean="0">
                <a:latin typeface="Cambria" panose="02040503050406030204" pitchFamily="18" charset="0"/>
              </a:rPr>
              <a:t>Etimologia(latim</a:t>
            </a:r>
            <a:r>
              <a:rPr lang="pt-BR" sz="1300">
                <a:latin typeface="Cambria" panose="02040503050406030204" pitchFamily="18" charset="0"/>
              </a:rPr>
              <a:t> </a:t>
            </a:r>
            <a:r>
              <a:rPr lang="pt-BR" sz="1300" i="1">
                <a:latin typeface="Cambria" panose="02040503050406030204" pitchFamily="18" charset="0"/>
              </a:rPr>
              <a:t>statisticum </a:t>
            </a:r>
            <a:r>
              <a:rPr lang="pt-BR" sz="1300" i="1" smtClean="0">
                <a:latin typeface="Cambria" panose="02040503050406030204" pitchFamily="18" charset="0"/>
              </a:rPr>
              <a:t>collegium,</a:t>
            </a:r>
            <a:r>
              <a:rPr lang="pt-BR" sz="1300">
                <a:latin typeface="Cambria" panose="02040503050406030204" pitchFamily="18" charset="0"/>
              </a:rPr>
              <a:t> palestra </a:t>
            </a:r>
            <a:r>
              <a:rPr lang="pt-BR" sz="1300">
                <a:latin typeface="Cambria" panose="02040503050406030204" pitchFamily="18" charset="0"/>
              </a:rPr>
              <a:t>sobre </a:t>
            </a:r>
            <a:r>
              <a:rPr lang="pt-BR" sz="1300" smtClean="0">
                <a:latin typeface="Cambria" panose="02040503050406030204" pitchFamily="18" charset="0"/>
              </a:rPr>
              <a:t>assuntos </a:t>
            </a:r>
            <a:r>
              <a:rPr lang="pt-BR" sz="1300">
                <a:latin typeface="Cambria" panose="02040503050406030204" pitchFamily="18" charset="0"/>
              </a:rPr>
              <a:t>do</a:t>
            </a:r>
            <a:r>
              <a:rPr lang="pt-BR" sz="1300">
                <a:latin typeface="Cambria" panose="02040503050406030204" pitchFamily="18" charset="0"/>
              </a:rPr>
              <a:t> </a:t>
            </a:r>
            <a:r>
              <a:rPr lang="pt-BR" sz="1300" smtClean="0">
                <a:latin typeface="Cambria" panose="02040503050406030204" pitchFamily="18" charset="0"/>
              </a:rPr>
              <a:t>Estado =&gt;italianao</a:t>
            </a:r>
            <a:r>
              <a:rPr lang="pt-BR" sz="1300">
                <a:latin typeface="Cambria" panose="02040503050406030204" pitchFamily="18" charset="0"/>
              </a:rPr>
              <a:t> </a:t>
            </a:r>
            <a:r>
              <a:rPr lang="pt-BR" sz="1300" i="1" smtClean="0">
                <a:latin typeface="Cambria" panose="02040503050406030204" pitchFamily="18" charset="0"/>
              </a:rPr>
              <a:t>statista, </a:t>
            </a:r>
            <a:r>
              <a:rPr lang="pt-BR" sz="1300" smtClean="0">
                <a:latin typeface="Cambria" panose="02040503050406030204" pitchFamily="18" charset="0"/>
              </a:rPr>
              <a:t>homem </a:t>
            </a:r>
            <a:r>
              <a:rPr lang="pt-BR" sz="1300">
                <a:latin typeface="Cambria" panose="02040503050406030204" pitchFamily="18" charset="0"/>
              </a:rPr>
              <a:t>de </a:t>
            </a:r>
            <a:r>
              <a:rPr lang="pt-BR" sz="1300" smtClean="0">
                <a:latin typeface="Cambria" panose="02040503050406030204" pitchFamily="18" charset="0"/>
              </a:rPr>
              <a:t>Estado =&gt; alemã</a:t>
            </a:r>
            <a:r>
              <a:rPr lang="pt-BR" sz="1300">
                <a:latin typeface="Cambria" panose="02040503050406030204" pitchFamily="18" charset="0"/>
              </a:rPr>
              <a:t> </a:t>
            </a:r>
            <a:r>
              <a:rPr lang="pt-BR" sz="1300" i="1">
                <a:latin typeface="Cambria" panose="02040503050406030204" pitchFamily="18" charset="0"/>
              </a:rPr>
              <a:t>Statistik</a:t>
            </a:r>
            <a:r>
              <a:rPr lang="pt-BR" sz="1300">
                <a:latin typeface="Cambria" panose="02040503050406030204" pitchFamily="18" charset="0"/>
              </a:rPr>
              <a:t>, </a:t>
            </a:r>
            <a:r>
              <a:rPr lang="pt-BR" sz="1300">
                <a:latin typeface="Cambria" panose="02040503050406030204" pitchFamily="18" charset="0"/>
              </a:rPr>
              <a:t> análise de dados sobre </a:t>
            </a:r>
            <a:r>
              <a:rPr lang="pt-BR" sz="1300">
                <a:latin typeface="Cambria" panose="02040503050406030204" pitchFamily="18" charset="0"/>
              </a:rPr>
              <a:t>o </a:t>
            </a:r>
            <a:r>
              <a:rPr lang="pt-BR" sz="1300" smtClean="0">
                <a:latin typeface="Cambria" panose="02040503050406030204" pitchFamily="18" charset="0"/>
              </a:rPr>
              <a:t>Estado).</a:t>
            </a:r>
            <a:endParaRPr lang="pt-BR" sz="1300">
              <a:latin typeface="Cambria" panose="02040503050406030204" pitchFamily="18" charset="0"/>
            </a:endParaRPr>
          </a:p>
          <a:p>
            <a:endParaRPr lang="pt-BR"/>
          </a:p>
          <a:p>
            <a:r>
              <a:rPr lang="pt-BR" sz="1300" b="1" smtClean="0">
                <a:latin typeface="Cambria" panose="02040503050406030204" pitchFamily="18" charset="0"/>
              </a:rPr>
              <a:t>Aleatoriedade </a:t>
            </a:r>
            <a:r>
              <a:rPr lang="pt-BR" sz="1300" smtClean="0">
                <a:latin typeface="Cambria" panose="02040503050406030204" pitchFamily="18" charset="0"/>
              </a:rPr>
              <a:t>(latim </a:t>
            </a:r>
            <a:r>
              <a:rPr lang="pt-BR" sz="1300" i="1" smtClean="0">
                <a:latin typeface="Cambria" panose="02040503050406030204" pitchFamily="18" charset="0"/>
              </a:rPr>
              <a:t>alea </a:t>
            </a:r>
            <a:r>
              <a:rPr lang="pt-BR" sz="1300" smtClean="0">
                <a:latin typeface="Cambria" panose="02040503050406030204" pitchFamily="18" charset="0"/>
              </a:rPr>
              <a:t>= destino, sorte, aos dados </a:t>
            </a:r>
            <a:r>
              <a:rPr lang="pt-BR" sz="1300" i="1" smtClean="0">
                <a:latin typeface="Cambria" panose="02040503050406030204" pitchFamily="18" charset="0"/>
              </a:rPr>
              <a:t>Alea jacta est</a:t>
            </a:r>
            <a:r>
              <a:rPr lang="pt-BR" sz="1300" smtClean="0">
                <a:latin typeface="Cambria" panose="02040503050406030204" pitchFamily="18" charset="0"/>
              </a:rPr>
              <a:t>)</a:t>
            </a:r>
            <a:r>
              <a:rPr lang="pt-BR" sz="1300" b="1" smtClean="0">
                <a:latin typeface="Cambria" panose="02040503050406030204" pitchFamily="18" charset="0"/>
              </a:rPr>
              <a:t>: </a:t>
            </a:r>
            <a:r>
              <a:rPr lang="pt-BR" sz="1300" smtClean="0">
                <a:latin typeface="Cambria" panose="02040503050406030204" pitchFamily="18" charset="0"/>
              </a:rPr>
              <a:t>condição sem uma ordem, propósito, previsibilidade. </a:t>
            </a:r>
          </a:p>
          <a:p>
            <a:r>
              <a:rPr lang="pt-BR" sz="1300" smtClean="0">
                <a:latin typeface="Cambria" panose="02040503050406030204" pitchFamily="18" charset="0"/>
              </a:rPr>
              <a:t>Processo aleatório:</a:t>
            </a:r>
            <a:r>
              <a:rPr lang="pt-BR" sz="1300">
                <a:latin typeface="Cambria" panose="02040503050406030204" pitchFamily="18" charset="0"/>
              </a:rPr>
              <a:t> </a:t>
            </a:r>
            <a:r>
              <a:rPr lang="pt-BR" sz="1300" smtClean="0">
                <a:latin typeface="Cambria" panose="02040503050406030204" pitchFamily="18" charset="0"/>
              </a:rPr>
              <a:t>não há uma função que o determine exatamente (mas tem uma</a:t>
            </a:r>
            <a:r>
              <a:rPr lang="pt-BR" sz="1300">
                <a:latin typeface="Cambria" panose="02040503050406030204" pitchFamily="18" charset="0"/>
              </a:rPr>
              <a:t> distribuição de </a:t>
            </a:r>
            <a:r>
              <a:rPr lang="pt-BR" sz="1300" smtClean="0">
                <a:latin typeface="Cambria" panose="02040503050406030204" pitchFamily="18" charset="0"/>
              </a:rPr>
              <a:t>probabilidade, por ex. lançar uma moeda repetidamente, haverá probabilidade de 50% cara e 50% coroa). </a:t>
            </a:r>
            <a:endParaRPr lang="pt-BR" sz="1300">
              <a:latin typeface="Cambria" panose="02040503050406030204" pitchFamily="18" charset="0"/>
            </a:endParaRPr>
          </a:p>
          <a:p>
            <a:endParaRPr lang="pt-BR" sz="1300" b="1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r>
              <a:rPr lang="pt-BR" sz="1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Variáveis </a:t>
            </a:r>
            <a:r>
              <a:rPr lang="pt-BR" sz="13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aleatórias (v.a.): </a:t>
            </a:r>
            <a:r>
              <a:rPr lang="pt-BR" sz="1300">
                <a:latin typeface="Cambria" panose="02040503050406030204" pitchFamily="18" charset="0"/>
              </a:rPr>
              <a:t>aquelas às quais existe um n</a:t>
            </a:r>
            <a:r>
              <a:rPr lang="pt-BR" sz="1300">
                <a:latin typeface="Cambria" panose="02040503050406030204" pitchFamily="18" charset="0"/>
                <a:sym typeface="Symbol" pitchFamily="18" charset="2"/>
              </a:rPr>
              <a:t>úmero </a:t>
            </a:r>
            <a:r>
              <a:rPr lang="pt-BR" sz="1300">
                <a:latin typeface="Cambria" panose="02040503050406030204" pitchFamily="18" charset="0"/>
              </a:rPr>
              <a:t>Real associado a cada evento (ou </a:t>
            </a:r>
            <a:r>
              <a:rPr lang="pt-BR" sz="1300" smtClean="0">
                <a:latin typeface="Cambria" panose="02040503050406030204" pitchFamily="18" charset="0"/>
              </a:rPr>
              <a:t>probabilidade </a:t>
            </a:r>
            <a:r>
              <a:rPr lang="pt-BR" sz="1300">
                <a:latin typeface="Cambria" panose="02040503050406030204" pitchFamily="18" charset="0"/>
              </a:rPr>
              <a:t>de ocorrência);</a:t>
            </a:r>
          </a:p>
          <a:p>
            <a:endParaRPr lang="pt-BR" sz="1300">
              <a:latin typeface="Cambria" panose="02040503050406030204" pitchFamily="18" charset="0"/>
            </a:endParaRPr>
          </a:p>
          <a:p>
            <a:r>
              <a:rPr lang="pt-BR" sz="13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Série temporal</a:t>
            </a:r>
            <a:r>
              <a:rPr lang="pt-BR" sz="1300">
                <a:latin typeface="Cambria" panose="02040503050406030204" pitchFamily="18" charset="0"/>
              </a:rPr>
              <a:t> : uma série de </a:t>
            </a:r>
            <a:r>
              <a:rPr lang="pt-BR" sz="1300" smtClean="0">
                <a:latin typeface="Cambria" panose="02040503050406030204" pitchFamily="18" charset="0"/>
              </a:rPr>
              <a:t>eventos </a:t>
            </a:r>
            <a:r>
              <a:rPr lang="pt-BR" sz="1300" smtClean="0">
                <a:latin typeface="Cambria" panose="02040503050406030204" pitchFamily="18" charset="0"/>
              </a:rPr>
              <a:t>discretos</a:t>
            </a:r>
            <a:r>
              <a:rPr lang="pt-BR" sz="1300">
                <a:latin typeface="Cambria" panose="02040503050406030204" pitchFamily="18" charset="0"/>
              </a:rPr>
              <a:t>, ordenados no tempo.</a:t>
            </a:r>
          </a:p>
          <a:p>
            <a:endParaRPr lang="pt-BR" sz="1300" b="1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endParaRPr lang="pt-BR" sz="1300" b="1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endParaRPr lang="pt-BR" sz="1300" b="1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r>
              <a:rPr lang="pt-BR" sz="13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Universo </a:t>
            </a:r>
            <a:r>
              <a:rPr lang="pt-BR" sz="13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(ou população): </a:t>
            </a:r>
            <a:r>
              <a:rPr lang="pt-BR" sz="1300">
                <a:latin typeface="Cambria" panose="02040503050406030204" pitchFamily="18" charset="0"/>
              </a:rPr>
              <a:t>conjunto de todos os </a:t>
            </a:r>
            <a:r>
              <a:rPr lang="pt-BR" sz="1300" smtClean="0">
                <a:latin typeface="Cambria" panose="02040503050406030204" pitchFamily="18" charset="0"/>
              </a:rPr>
              <a:t>elementos </a:t>
            </a:r>
            <a:r>
              <a:rPr lang="pt-BR" sz="1300">
                <a:latin typeface="Cambria" panose="02040503050406030204" pitchFamily="18" charset="0"/>
              </a:rPr>
              <a:t>(ou dados) </a:t>
            </a:r>
            <a:endParaRPr lang="pt-BR" sz="1300" smtClean="0">
              <a:latin typeface="Cambria" panose="02040503050406030204" pitchFamily="18" charset="0"/>
            </a:endParaRPr>
          </a:p>
          <a:p>
            <a:r>
              <a:rPr lang="pt-BR" sz="1300" smtClean="0">
                <a:latin typeface="Cambria" panose="02040503050406030204" pitchFamily="18" charset="0"/>
              </a:rPr>
              <a:t>com </a:t>
            </a:r>
            <a:r>
              <a:rPr lang="pt-BR" sz="1300">
                <a:latin typeface="Cambria" panose="02040503050406030204" pitchFamily="18" charset="0"/>
              </a:rPr>
              <a:t>uma certa característica </a:t>
            </a:r>
            <a:r>
              <a:rPr lang="pt-BR" sz="1300" smtClean="0">
                <a:latin typeface="Cambria" panose="02040503050406030204" pitchFamily="18" charset="0"/>
              </a:rPr>
              <a:t>comum</a:t>
            </a:r>
            <a:r>
              <a:rPr lang="pt-BR" sz="1300">
                <a:latin typeface="Cambria" panose="02040503050406030204" pitchFamily="18" charset="0"/>
              </a:rPr>
              <a:t>;</a:t>
            </a:r>
          </a:p>
          <a:p>
            <a:r>
              <a:rPr lang="pt-BR" sz="13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Amostra</a:t>
            </a:r>
            <a:r>
              <a:rPr lang="pt-BR" sz="13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pt-BR" sz="1300">
                <a:latin typeface="Cambria" panose="02040503050406030204" pitchFamily="18" charset="0"/>
              </a:rPr>
              <a:t>subconjunto do universo</a:t>
            </a:r>
            <a:r>
              <a:rPr lang="pt-BR" sz="1300" smtClean="0">
                <a:latin typeface="Cambria" panose="02040503050406030204" pitchFamily="18" charset="0"/>
              </a:rPr>
              <a:t>;</a:t>
            </a:r>
            <a:endParaRPr lang="pt-BR" sz="1300">
              <a:latin typeface="Cambria" panose="02040503050406030204" pitchFamily="18" charset="0"/>
            </a:endParaRPr>
          </a:p>
        </p:txBody>
      </p:sp>
      <p:pic>
        <p:nvPicPr>
          <p:cNvPr id="61442" name="Picture 2" descr="http://static2.xlstat.com/img/tutorials/hw1.gif.pagespeed.ce.zFjR-sYO7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9409" r="3250" b="5302"/>
          <a:stretch/>
        </p:blipFill>
        <p:spPr bwMode="auto">
          <a:xfrm>
            <a:off x="6544966" y="5217400"/>
            <a:ext cx="1843458" cy="10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9" t="63364" r="9909" b="2666"/>
          <a:stretch/>
        </p:blipFill>
        <p:spPr>
          <a:xfrm>
            <a:off x="5652120" y="6055499"/>
            <a:ext cx="783132" cy="8025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5" y="116632"/>
            <a:ext cx="5255266" cy="21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3508" y="44624"/>
            <a:ext cx="8502947" cy="582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Aderência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de 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Dados </a:t>
            </a:r>
            <a:r>
              <a:rPr lang="pt-B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: como a distribuição de uma amostra ajusta-se à uma distribuição teórica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0246" name="CaixaDeTexto 2"/>
          <p:cNvSpPr txBox="1">
            <a:spLocks noChangeArrowheads="1"/>
          </p:cNvSpPr>
          <p:nvPr/>
        </p:nvSpPr>
        <p:spPr bwMode="auto">
          <a:xfrm>
            <a:off x="173508" y="4077072"/>
            <a:ext cx="88349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smtClean="0"/>
              <a:t>Ex: Precipitação diária </a:t>
            </a:r>
            <a:r>
              <a:rPr lang="pt-BR" sz="1600" smtClean="0">
                <a:sym typeface="Wingdings" pitchFamily="2" charset="2"/>
              </a:rPr>
              <a:t>geralmente </a:t>
            </a:r>
            <a:r>
              <a:rPr lang="pt-BR" sz="1600">
                <a:sym typeface="Wingdings" pitchFamily="2" charset="2"/>
              </a:rPr>
              <a:t>não </a:t>
            </a:r>
            <a:r>
              <a:rPr lang="pt-BR" sz="1600" smtClean="0">
                <a:sym typeface="Wingdings" pitchFamily="2" charset="2"/>
              </a:rPr>
              <a:t>se ajusta à </a:t>
            </a:r>
            <a:r>
              <a:rPr lang="pt-BR" sz="1600">
                <a:sym typeface="Wingdings" pitchFamily="2" charset="2"/>
              </a:rPr>
              <a:t>Normal</a:t>
            </a:r>
          </a:p>
          <a:p>
            <a:pPr eaLnBrk="1" hangingPunct="1"/>
            <a:r>
              <a:rPr lang="pt-BR" sz="1600" smtClean="0">
                <a:sym typeface="Wingdings" pitchFamily="2" charset="2"/>
              </a:rPr>
              <a:t>ou se ajusta mais da log-Normal</a:t>
            </a:r>
          </a:p>
          <a:p>
            <a:pPr eaLnBrk="1" hangingPunct="1"/>
            <a:endParaRPr lang="pt-BR" sz="1600">
              <a:sym typeface="Wingdings" pitchFamily="2" charset="2"/>
            </a:endParaRPr>
          </a:p>
          <a:p>
            <a:pPr eaLnBrk="1" hangingPunct="1"/>
            <a:r>
              <a:rPr lang="pt-BR" sz="1600" smtClean="0">
                <a:sym typeface="Wingdings" pitchFamily="2" charset="2"/>
              </a:rPr>
              <a:t>Nota: quantifica-se a aderência com testes específicos (como o teste do qui-quadrado, por exemplo, após aulas de Reg. Linear)</a:t>
            </a:r>
          </a:p>
          <a:p>
            <a:pPr eaLnBrk="1" hangingPunct="1"/>
            <a:endParaRPr lang="pt-BR" sz="1600">
              <a:sym typeface="Wingdings" pitchFamily="2" charset="2"/>
            </a:endParaRPr>
          </a:p>
          <a:p>
            <a:pPr eaLnBrk="1" hangingPunct="1"/>
            <a:endParaRPr lang="pt-BR" sz="1600">
              <a:sym typeface="Wingdings" pitchFamily="2" charset="2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61963"/>
              </p:ext>
            </p:extLst>
          </p:nvPr>
        </p:nvGraphicFramePr>
        <p:xfrm>
          <a:off x="251520" y="1052736"/>
          <a:ext cx="4639747" cy="71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ção" r:id="rId4" imgW="3136680" imgH="482400" progId="Equation.3">
                  <p:embed/>
                </p:oleObj>
              </mc:Choice>
              <mc:Fallback>
                <p:oleObj name="Equação" r:id="rId4" imgW="313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2736"/>
                        <a:ext cx="4639747" cy="71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79613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/>
          <a:stretch/>
        </p:blipFill>
        <p:spPr>
          <a:xfrm>
            <a:off x="5508104" y="980728"/>
            <a:ext cx="3299467" cy="2817023"/>
          </a:xfrm>
          <a:prstGeom prst="rect">
            <a:avLst/>
          </a:prstGeom>
        </p:spPr>
      </p:pic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1691680" y="2281227"/>
            <a:ext cx="3277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smtClean="0"/>
              <a:t>(quando a distribuição de Ln(x) é Normal)</a:t>
            </a:r>
            <a:endParaRPr lang="pt-BR" sz="16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23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82612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Inspeção Visual</a:t>
            </a:r>
            <a:b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</a:br>
            <a:r>
              <a:rPr 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Dispersão dos dados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4572000" y="4171950"/>
            <a:ext cx="4572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r="-1"/>
          <a:stretch/>
        </p:blipFill>
        <p:spPr bwMode="auto">
          <a:xfrm>
            <a:off x="276837" y="4217519"/>
            <a:ext cx="3935123" cy="22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4427538" y="5085183"/>
            <a:ext cx="0" cy="72008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804025" y="4005263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chemeClr val="hlink"/>
                </a:solidFill>
              </a:rPr>
              <a:t>Outlier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6156325" y="4292600"/>
            <a:ext cx="720725" cy="36036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140200" y="1412875"/>
            <a:ext cx="374491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hlink"/>
                </a:solidFill>
                <a:latin typeface="Cambria" panose="02040503050406030204" pitchFamily="18" charset="0"/>
              </a:rPr>
              <a:t>Série temporal de uma v.a. </a:t>
            </a:r>
          </a:p>
          <a:p>
            <a:pPr>
              <a:spcBef>
                <a:spcPct val="50000"/>
              </a:spcBef>
            </a:pPr>
            <a:r>
              <a:rPr lang="pt-BR" sz="1400">
                <a:solidFill>
                  <a:schemeClr val="hlink"/>
                </a:solidFill>
                <a:latin typeface="Cambria" panose="02040503050406030204" pitchFamily="18" charset="0"/>
              </a:rPr>
              <a:t>Eventos </a:t>
            </a:r>
            <a:r>
              <a:rPr lang="pt-BR" sz="1400" smtClean="0">
                <a:solidFill>
                  <a:schemeClr val="hlink"/>
                </a:solidFill>
                <a:latin typeface="Cambria" panose="02040503050406030204" pitchFamily="18" charset="0"/>
              </a:rPr>
              <a:t>são discretos</a:t>
            </a:r>
            <a:endParaRPr lang="pt-BR" sz="1400">
              <a:solidFill>
                <a:schemeClr val="hlink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endParaRPr lang="pt-BR" sz="1400" smtClean="0">
              <a:solidFill>
                <a:schemeClr val="hlink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pt-BR" sz="1400" smtClean="0">
                <a:solidFill>
                  <a:schemeClr val="hlink"/>
                </a:solidFill>
                <a:latin typeface="Cambria" panose="02040503050406030204" pitchFamily="18" charset="0"/>
              </a:rPr>
              <a:t>É Periódica </a:t>
            </a:r>
            <a:r>
              <a:rPr lang="pt-BR" sz="1400">
                <a:solidFill>
                  <a:schemeClr val="hlink"/>
                </a:solidFill>
                <a:latin typeface="Cambria" panose="02040503050406030204" pitchFamily="18" charset="0"/>
              </a:rPr>
              <a:t>!?</a:t>
            </a:r>
          </a:p>
          <a:p>
            <a:pPr>
              <a:spcBef>
                <a:spcPct val="50000"/>
              </a:spcBef>
            </a:pPr>
            <a:r>
              <a:rPr lang="pt-BR" sz="1400" smtClean="0">
                <a:solidFill>
                  <a:schemeClr val="hlink"/>
                </a:solidFill>
                <a:latin typeface="Cambria" panose="02040503050406030204" pitchFamily="18" charset="0"/>
              </a:rPr>
              <a:t>Tem a Média </a:t>
            </a:r>
            <a:r>
              <a:rPr lang="pt-BR" sz="1400">
                <a:solidFill>
                  <a:schemeClr val="hlink"/>
                </a:solidFill>
                <a:latin typeface="Cambria" panose="02040503050406030204" pitchFamily="18" charset="0"/>
              </a:rPr>
              <a:t>estacionária </a:t>
            </a:r>
            <a:r>
              <a:rPr lang="pt-BR" sz="1400" smtClean="0">
                <a:solidFill>
                  <a:schemeClr val="hlink"/>
                </a:solidFill>
                <a:latin typeface="Cambria" panose="02040503050406030204" pitchFamily="18" charset="0"/>
              </a:rPr>
              <a:t>!?</a:t>
            </a:r>
            <a:endParaRPr lang="pt-BR" sz="140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835150" y="42211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hlink"/>
                </a:solidFill>
                <a:latin typeface="Cambria" panose="02040503050406030204" pitchFamily="18" charset="0"/>
              </a:rPr>
              <a:t>Amplitude de variação da série temporal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596336" y="4541838"/>
            <a:ext cx="1296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hlink"/>
                </a:solidFill>
                <a:latin typeface="Cambria" panose="02040503050406030204" pitchFamily="18" charset="0"/>
              </a:rPr>
              <a:t>Relação entre duas v.a.  Y e X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932363" y="42926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chemeClr val="hlink"/>
                </a:solidFill>
              </a:rPr>
              <a:t>Y 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8316913" y="6021388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chemeClr val="hlink"/>
                </a:solidFill>
              </a:rPr>
              <a:t>X </a:t>
            </a:r>
          </a:p>
        </p:txBody>
      </p:sp>
      <p:pic>
        <p:nvPicPr>
          <p:cNvPr id="15" name="Picture 2" descr="http://static2.xlstat.com/img/tutorials/hw1.gif.pagespeed.ce.zFjR-sYO7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9409" r="3250" b="5302"/>
          <a:stretch/>
        </p:blipFill>
        <p:spPr bwMode="auto">
          <a:xfrm>
            <a:off x="179512" y="1430332"/>
            <a:ext cx="3106289" cy="17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Distribuição de Frequências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929313" y="1357313"/>
            <a:ext cx="3071812" cy="3970337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Arial Narrow" pitchFamily="34" charset="0"/>
              </a:rPr>
              <a:t>Amostra: temperatura média durante 11 dias em SP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Dia	Tmed (</a:t>
            </a:r>
            <a:r>
              <a:rPr lang="pt-BR">
                <a:latin typeface="Arial Narrow" pitchFamily="34" charset="0"/>
                <a:sym typeface="Symbol" pitchFamily="18" charset="2"/>
              </a:rPr>
              <a:t></a:t>
            </a:r>
            <a:r>
              <a:rPr lang="pt-BR">
                <a:latin typeface="Arial Narrow" pitchFamily="34" charset="0"/>
              </a:rPr>
              <a:t>C) 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1	22,0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2	23,5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3	23,9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4	22,5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5	23,7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6	24,6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7	24,1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8	23,2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9	22,8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10	23,4</a:t>
            </a:r>
          </a:p>
          <a:p>
            <a:pPr eaLnBrk="1" hangingPunct="1"/>
            <a:r>
              <a:rPr lang="pt-BR">
                <a:latin typeface="Arial Narrow" pitchFamily="34" charset="0"/>
              </a:rPr>
              <a:t>11	24,2</a:t>
            </a: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7500938" y="3857625"/>
            <a:ext cx="1500187" cy="14779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Arial Narrow" pitchFamily="34" charset="0"/>
              </a:rPr>
              <a:t>N=11</a:t>
            </a:r>
          </a:p>
          <a:p>
            <a:pPr eaLnBrk="1" hangingPunct="1"/>
            <a:endParaRPr lang="pt-BR">
              <a:latin typeface="Arial Narrow" pitchFamily="34" charset="0"/>
            </a:endParaRPr>
          </a:p>
          <a:p>
            <a:pPr eaLnBrk="1" hangingPunct="1"/>
            <a:r>
              <a:rPr lang="pt-BR">
                <a:latin typeface="Arial Narrow" pitchFamily="34" charset="0"/>
              </a:rPr>
              <a:t>Max = 24,6 </a:t>
            </a:r>
            <a:r>
              <a:rPr lang="pt-BR">
                <a:latin typeface="Arial Narrow" pitchFamily="34" charset="0"/>
                <a:sym typeface="Symbol" pitchFamily="18" charset="2"/>
              </a:rPr>
              <a:t>C</a:t>
            </a:r>
          </a:p>
          <a:p>
            <a:pPr eaLnBrk="1" hangingPunct="1"/>
            <a:endParaRPr lang="pt-BR">
              <a:latin typeface="Arial Narrow" pitchFamily="34" charset="0"/>
              <a:sym typeface="Symbol" pitchFamily="18" charset="2"/>
            </a:endParaRPr>
          </a:p>
          <a:p>
            <a:pPr eaLnBrk="1" hangingPunct="1"/>
            <a:r>
              <a:rPr lang="pt-BR">
                <a:latin typeface="Arial Narrow" pitchFamily="34" charset="0"/>
                <a:sym typeface="Symbol" pitchFamily="18" charset="2"/>
              </a:rPr>
              <a:t>Min = </a:t>
            </a:r>
            <a:r>
              <a:rPr lang="pt-BR">
                <a:latin typeface="Arial Narrow" pitchFamily="34" charset="0"/>
              </a:rPr>
              <a:t>22,0 </a:t>
            </a:r>
            <a:r>
              <a:rPr lang="pt-BR">
                <a:latin typeface="Arial Narrow" pitchFamily="34" charset="0"/>
                <a:sym typeface="Symbol" pitchFamily="18" charset="2"/>
              </a:rPr>
              <a:t>C</a:t>
            </a:r>
            <a:endParaRPr lang="pt-BR">
              <a:latin typeface="Arial Narrow" pitchFamily="34" charset="0"/>
            </a:endParaRPr>
          </a:p>
        </p:txBody>
      </p:sp>
      <p:sp>
        <p:nvSpPr>
          <p:cNvPr id="19462" name="CaixaDeTexto 6"/>
          <p:cNvSpPr txBox="1">
            <a:spLocks noChangeArrowheads="1"/>
          </p:cNvSpPr>
          <p:nvPr/>
        </p:nvSpPr>
        <p:spPr bwMode="auto">
          <a:xfrm>
            <a:off x="179388" y="1341438"/>
            <a:ext cx="55006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200">
                <a:latin typeface="Cambria" panose="02040503050406030204" pitchFamily="18" charset="0"/>
              </a:rPr>
              <a:t>Tendo-se uma amostra de v.a., deve-se identificar inicialmente:</a:t>
            </a:r>
          </a:p>
          <a:p>
            <a:pPr eaLnBrk="1" hangingPunct="1"/>
            <a:endParaRPr lang="pt-BR" sz="2200">
              <a:latin typeface="Cambria" panose="020405030504060302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200">
                <a:latin typeface="Cambria" panose="02040503050406030204" pitchFamily="18" charset="0"/>
              </a:rPr>
              <a:t>N = n</a:t>
            </a:r>
            <a:r>
              <a:rPr lang="pt-BR" sz="2200" baseline="30000">
                <a:latin typeface="Cambria" panose="02040503050406030204" pitchFamily="18" charset="0"/>
              </a:rPr>
              <a:t>o</a:t>
            </a:r>
            <a:r>
              <a:rPr lang="pt-BR" sz="2200">
                <a:latin typeface="Cambria" panose="02040503050406030204" pitchFamily="18" charset="0"/>
              </a:rPr>
              <a:t> de dados (domínio, ou período se for série temporal)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200">
                <a:latin typeface="Cambria" panose="02040503050406030204" pitchFamily="18" charset="0"/>
              </a:rPr>
              <a:t>Máximo e mínimo</a:t>
            </a:r>
          </a:p>
          <a:p>
            <a:pPr eaLnBrk="1" hangingPunct="1"/>
            <a:r>
              <a:rPr lang="pt-BR" sz="2200">
                <a:latin typeface="Cambria" panose="02040503050406030204" pitchFamily="18" charset="0"/>
              </a:rPr>
              <a:t>Classe = subintervalos no domínio da amostra</a:t>
            </a:r>
          </a:p>
          <a:p>
            <a:pPr eaLnBrk="1" hangingPunct="1"/>
            <a:endParaRPr lang="pt-BR" i="1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eaLnBrk="1" hangingPunct="1"/>
            <a:r>
              <a:rPr lang="pt-BR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Define-se a amplitude da classe:	</a:t>
            </a:r>
          </a:p>
          <a:p>
            <a:pPr eaLnBrk="1" hangingPunct="1"/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Por ex</a:t>
            </a:r>
            <a:r>
              <a:rPr lang="pt-BR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t-BR">
                <a:latin typeface="Cambria" panose="02040503050406030204" pitchFamily="18" charset="0"/>
              </a:rPr>
              <a:t>arbitrar igual a 0,5 </a:t>
            </a:r>
            <a:r>
              <a:rPr lang="pt-BR">
                <a:latin typeface="Cambria" panose="02040503050406030204" pitchFamily="18" charset="0"/>
                <a:sym typeface="Symbol" pitchFamily="18" charset="2"/>
              </a:rPr>
              <a:t>C (homogênea)</a:t>
            </a:r>
          </a:p>
          <a:p>
            <a:pPr eaLnBrk="1" hangingPunct="1"/>
            <a:r>
              <a:rPr lang="pt-BR">
                <a:sym typeface="Symbol" pitchFamily="18" charset="2"/>
              </a:rPr>
              <a:t>	</a:t>
            </a:r>
            <a:endParaRPr lang="pt-BR" sz="2200">
              <a:latin typeface="Arial Narrow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429000"/>
            <a:ext cx="45910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9552" y="404664"/>
            <a:ext cx="81359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200">
                <a:latin typeface="Cambria" panose="02040503050406030204" pitchFamily="18" charset="0"/>
              </a:rPr>
              <a:t> </a:t>
            </a:r>
            <a:r>
              <a:rPr lang="pt-BR">
                <a:latin typeface="Cambria" panose="02040503050406030204" pitchFamily="18" charset="0"/>
              </a:rPr>
              <a:t>i     Classe i	f</a:t>
            </a:r>
            <a:r>
              <a:rPr lang="pt-BR" baseline="-25000">
                <a:latin typeface="Cambria" panose="02040503050406030204" pitchFamily="18" charset="0"/>
              </a:rPr>
              <a:t>i</a:t>
            </a:r>
            <a:r>
              <a:rPr lang="pt-BR">
                <a:latin typeface="Cambria" panose="02040503050406030204" pitchFamily="18" charset="0"/>
              </a:rPr>
              <a:t>	P(f</a:t>
            </a:r>
            <a:r>
              <a:rPr lang="pt-BR" baseline="-25000">
                <a:latin typeface="Cambria" panose="02040503050406030204" pitchFamily="18" charset="0"/>
              </a:rPr>
              <a:t>i</a:t>
            </a:r>
            <a:r>
              <a:rPr lang="pt-BR" smtClean="0">
                <a:latin typeface="Cambria" panose="02040503050406030204" pitchFamily="18" charset="0"/>
              </a:rPr>
              <a:t>)</a:t>
            </a:r>
            <a:r>
              <a:rPr lang="pt-BR">
                <a:latin typeface="Cambria" panose="02040503050406030204" pitchFamily="18" charset="0"/>
              </a:rPr>
              <a:t>		fac		Pac(%)</a:t>
            </a:r>
          </a:p>
          <a:p>
            <a:pPr eaLnBrk="1" hangingPunct="1"/>
            <a:r>
              <a:rPr lang="pt-BR">
                <a:latin typeface="Cambria" panose="02040503050406030204" pitchFamily="18" charset="0"/>
              </a:rPr>
              <a:t>1    22,0-22,4	1	1/11=0,091	1		1/11=9,1</a:t>
            </a:r>
          </a:p>
          <a:p>
            <a:pPr eaLnBrk="1" hangingPunct="1"/>
            <a:r>
              <a:rPr lang="pt-BR">
                <a:latin typeface="Cambria" panose="02040503050406030204" pitchFamily="18" charset="0"/>
              </a:rPr>
              <a:t>2    22,5-22,9	2	2/11=0,183	3		3/11=27,3</a:t>
            </a:r>
          </a:p>
          <a:p>
            <a:pPr eaLnBrk="1" hangingPunct="1"/>
            <a:r>
              <a:rPr lang="pt-BR">
                <a:latin typeface="Cambria" panose="02040503050406030204" pitchFamily="18" charset="0"/>
              </a:rPr>
              <a:t>3    23,0-23,4	2	2/11=0,185	5		5/11=45,5</a:t>
            </a:r>
          </a:p>
          <a:p>
            <a:pPr eaLnBrk="1" hangingPunct="1"/>
            <a:r>
              <a:rPr lang="pt-BR">
                <a:latin typeface="Cambria" panose="02040503050406030204" pitchFamily="18" charset="0"/>
              </a:rPr>
              <a:t>4    23,5-23,9	3	3/11=0,278	8		8/11=72,7</a:t>
            </a:r>
          </a:p>
          <a:p>
            <a:pPr eaLnBrk="1" hangingPunct="1"/>
            <a:r>
              <a:rPr lang="pt-BR">
                <a:latin typeface="Cambria" panose="02040503050406030204" pitchFamily="18" charset="0"/>
              </a:rPr>
              <a:t>4    24,0-24,4	2	2/11=0,181	10		10/11=90,9</a:t>
            </a:r>
          </a:p>
          <a:p>
            <a:pPr eaLnBrk="1" hangingPunct="1"/>
            <a:r>
              <a:rPr lang="pt-BR">
                <a:latin typeface="Cambria" panose="02040503050406030204" pitchFamily="18" charset="0"/>
              </a:rPr>
              <a:t>5    24,5-24,9	1	1/11=0,091	11		11/11=100</a:t>
            </a:r>
          </a:p>
        </p:txBody>
      </p:sp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1928813" y="5834063"/>
            <a:ext cx="7858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22</a:t>
            </a:r>
          </a:p>
        </p:txBody>
      </p:sp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3140075" y="5840413"/>
            <a:ext cx="7858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23</a:t>
            </a:r>
          </a:p>
        </p:txBody>
      </p:sp>
      <p:sp>
        <p:nvSpPr>
          <p:cNvPr id="20486" name="CaixaDeTexto 6"/>
          <p:cNvSpPr txBox="1">
            <a:spLocks noChangeArrowheads="1"/>
          </p:cNvSpPr>
          <p:nvPr/>
        </p:nvSpPr>
        <p:spPr bwMode="auto">
          <a:xfrm>
            <a:off x="4357688" y="5840413"/>
            <a:ext cx="7858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24</a:t>
            </a:r>
          </a:p>
        </p:txBody>
      </p:sp>
      <p:sp>
        <p:nvSpPr>
          <p:cNvPr id="20487" name="CaixaDeTexto 7"/>
          <p:cNvSpPr txBox="1">
            <a:spLocks noChangeArrowheads="1"/>
          </p:cNvSpPr>
          <p:nvPr/>
        </p:nvSpPr>
        <p:spPr bwMode="auto">
          <a:xfrm>
            <a:off x="1071563" y="3449638"/>
            <a:ext cx="571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30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1071563" y="4184650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20</a:t>
            </a:r>
          </a:p>
        </p:txBody>
      </p:sp>
      <p:sp>
        <p:nvSpPr>
          <p:cNvPr id="20489" name="CaixaDeTexto 9"/>
          <p:cNvSpPr txBox="1">
            <a:spLocks noChangeArrowheads="1"/>
          </p:cNvSpPr>
          <p:nvPr/>
        </p:nvSpPr>
        <p:spPr bwMode="auto">
          <a:xfrm>
            <a:off x="1071563" y="4878388"/>
            <a:ext cx="571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10</a:t>
            </a:r>
          </a:p>
        </p:txBody>
      </p:sp>
      <p:sp>
        <p:nvSpPr>
          <p:cNvPr id="20490" name="CaixaDeTexto 10"/>
          <p:cNvSpPr txBox="1">
            <a:spLocks noChangeArrowheads="1"/>
          </p:cNvSpPr>
          <p:nvPr/>
        </p:nvSpPr>
        <p:spPr bwMode="auto">
          <a:xfrm>
            <a:off x="1143000" y="5573713"/>
            <a:ext cx="571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0</a:t>
            </a:r>
          </a:p>
        </p:txBody>
      </p:sp>
      <p:sp>
        <p:nvSpPr>
          <p:cNvPr id="20491" name="CaixaDeTexto 11"/>
          <p:cNvSpPr txBox="1">
            <a:spLocks noChangeArrowheads="1"/>
          </p:cNvSpPr>
          <p:nvPr/>
        </p:nvSpPr>
        <p:spPr bwMode="auto">
          <a:xfrm>
            <a:off x="6215063" y="3449638"/>
            <a:ext cx="571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100</a:t>
            </a:r>
          </a:p>
        </p:txBody>
      </p:sp>
      <p:sp>
        <p:nvSpPr>
          <p:cNvPr id="20492" name="CaixaDeTexto 12"/>
          <p:cNvSpPr txBox="1">
            <a:spLocks noChangeArrowheads="1"/>
          </p:cNvSpPr>
          <p:nvPr/>
        </p:nvSpPr>
        <p:spPr bwMode="auto">
          <a:xfrm>
            <a:off x="6286500" y="4002088"/>
            <a:ext cx="571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75</a:t>
            </a:r>
          </a:p>
        </p:txBody>
      </p:sp>
      <p:sp>
        <p:nvSpPr>
          <p:cNvPr id="20493" name="CaixaDeTexto 13"/>
          <p:cNvSpPr txBox="1">
            <a:spLocks noChangeArrowheads="1"/>
          </p:cNvSpPr>
          <p:nvPr/>
        </p:nvSpPr>
        <p:spPr bwMode="auto">
          <a:xfrm>
            <a:off x="6286500" y="4573588"/>
            <a:ext cx="571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50</a:t>
            </a:r>
          </a:p>
        </p:txBody>
      </p:sp>
      <p:sp>
        <p:nvSpPr>
          <p:cNvPr id="20494" name="CaixaDeTexto 14"/>
          <p:cNvSpPr txBox="1">
            <a:spLocks noChangeArrowheads="1"/>
          </p:cNvSpPr>
          <p:nvPr/>
        </p:nvSpPr>
        <p:spPr bwMode="auto">
          <a:xfrm>
            <a:off x="6286500" y="5092700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25</a:t>
            </a:r>
          </a:p>
        </p:txBody>
      </p:sp>
      <p:sp>
        <p:nvSpPr>
          <p:cNvPr id="20495" name="CaixaDeTexto 15"/>
          <p:cNvSpPr txBox="1">
            <a:spLocks noChangeArrowheads="1"/>
          </p:cNvSpPr>
          <p:nvPr/>
        </p:nvSpPr>
        <p:spPr bwMode="auto">
          <a:xfrm>
            <a:off x="6357938" y="5546725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0</a:t>
            </a:r>
          </a:p>
        </p:txBody>
      </p:sp>
      <p:sp>
        <p:nvSpPr>
          <p:cNvPr id="20496" name="CaixaDeTexto 18"/>
          <p:cNvSpPr txBox="1">
            <a:spLocks noChangeArrowheads="1"/>
          </p:cNvSpPr>
          <p:nvPr/>
        </p:nvSpPr>
        <p:spPr bwMode="auto">
          <a:xfrm>
            <a:off x="857250" y="3071813"/>
            <a:ext cx="92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/>
              <a:t>P(</a:t>
            </a:r>
            <a:r>
              <a:rPr lang="pt-BR">
                <a:latin typeface="Cambria" panose="02040503050406030204" pitchFamily="18" charset="0"/>
              </a:rPr>
              <a:t>f</a:t>
            </a:r>
            <a:r>
              <a:rPr lang="pt-BR" baseline="-25000">
                <a:latin typeface="Cambria" panose="02040503050406030204" pitchFamily="18" charset="0"/>
              </a:rPr>
              <a:t>i</a:t>
            </a:r>
            <a:r>
              <a:rPr lang="pt-BR" smtClean="0"/>
              <a:t>)%</a:t>
            </a:r>
            <a:endParaRPr lang="pt-BR"/>
          </a:p>
        </p:txBody>
      </p:sp>
      <p:sp>
        <p:nvSpPr>
          <p:cNvPr id="20497" name="CaixaDeTexto 19"/>
          <p:cNvSpPr txBox="1">
            <a:spLocks noChangeArrowheads="1"/>
          </p:cNvSpPr>
          <p:nvPr/>
        </p:nvSpPr>
        <p:spPr bwMode="auto">
          <a:xfrm>
            <a:off x="1785938" y="3071813"/>
            <a:ext cx="928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/>
              <a:t>(</a:t>
            </a:r>
            <a:r>
              <a:rPr lang="pt-BR">
                <a:latin typeface="Cambria" panose="02040503050406030204" pitchFamily="18" charset="0"/>
              </a:rPr>
              <a:t>f</a:t>
            </a:r>
            <a:r>
              <a:rPr lang="pt-BR" baseline="-25000">
                <a:latin typeface="Cambria" panose="02040503050406030204" pitchFamily="18" charset="0"/>
              </a:rPr>
              <a:t>i</a:t>
            </a:r>
            <a:r>
              <a:rPr lang="pt-BR" smtClean="0"/>
              <a:t>)</a:t>
            </a:r>
            <a:endParaRPr lang="pt-BR"/>
          </a:p>
        </p:txBody>
      </p:sp>
      <p:sp>
        <p:nvSpPr>
          <p:cNvPr id="20498" name="CaixaDeTexto 20"/>
          <p:cNvSpPr txBox="1">
            <a:spLocks noChangeArrowheads="1"/>
          </p:cNvSpPr>
          <p:nvPr/>
        </p:nvSpPr>
        <p:spPr bwMode="auto">
          <a:xfrm>
            <a:off x="5500688" y="58451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fac</a:t>
            </a:r>
          </a:p>
        </p:txBody>
      </p:sp>
      <p:sp>
        <p:nvSpPr>
          <p:cNvPr id="20499" name="CaixaDeTexto 21"/>
          <p:cNvSpPr txBox="1">
            <a:spLocks noChangeArrowheads="1"/>
          </p:cNvSpPr>
          <p:nvPr/>
        </p:nvSpPr>
        <p:spPr bwMode="auto">
          <a:xfrm>
            <a:off x="6215063" y="585787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Pac(%)</a:t>
            </a:r>
          </a:p>
        </p:txBody>
      </p:sp>
      <p:sp>
        <p:nvSpPr>
          <p:cNvPr id="23" name="Chave direita 22"/>
          <p:cNvSpPr/>
          <p:nvPr/>
        </p:nvSpPr>
        <p:spPr>
          <a:xfrm rot="5400000">
            <a:off x="2286000" y="6000750"/>
            <a:ext cx="285750" cy="571500"/>
          </a:xfrm>
          <a:prstGeom prst="rightBrace">
            <a:avLst>
              <a:gd name="adj1" fmla="val 24375"/>
              <a:gd name="adj2" fmla="val 54507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1" name="CaixaDeTexto 23"/>
          <p:cNvSpPr txBox="1">
            <a:spLocks noChangeArrowheads="1"/>
          </p:cNvSpPr>
          <p:nvPr/>
        </p:nvSpPr>
        <p:spPr bwMode="auto">
          <a:xfrm>
            <a:off x="1958975" y="6384925"/>
            <a:ext cx="919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/>
              <a:t>classe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0"/>
          <a:stretch>
            <a:fillRect/>
          </a:stretch>
        </p:blipFill>
        <p:spPr bwMode="auto">
          <a:xfrm>
            <a:off x="2500313" y="3857625"/>
            <a:ext cx="32861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500063" y="285750"/>
            <a:ext cx="8072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pt-B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Prop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</a:t>
            </a:r>
            <a:r>
              <a:rPr lang="pt-BR" sz="2000" dirty="0">
                <a:latin typeface="Cambria" panose="02040503050406030204" pitchFamily="18" charset="0"/>
              </a:rPr>
              <a:t>Área sob a curva da </a:t>
            </a:r>
            <a:r>
              <a:rPr lang="pt-BR" sz="2000" dirty="0" err="1">
                <a:latin typeface="Cambria" panose="02040503050406030204" pitchFamily="18" charset="0"/>
              </a:rPr>
              <a:t>frequência</a:t>
            </a:r>
            <a:r>
              <a:rPr lang="pt-BR" sz="2000" dirty="0">
                <a:latin typeface="Cambria" panose="02040503050406030204" pitchFamily="18" charset="0"/>
              </a:rPr>
              <a:t> relativa                        é:</a:t>
            </a:r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107950" y="1844675"/>
            <a:ext cx="8072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Notas</a:t>
            </a:r>
            <a:endParaRPr lang="pt-BR" sz="2200">
              <a:latin typeface="Arial Narrow" pitchFamily="34" charset="0"/>
            </a:endParaRPr>
          </a:p>
        </p:txBody>
      </p:sp>
      <p:sp>
        <p:nvSpPr>
          <p:cNvPr id="2056" name="CaixaDeTexto 4"/>
          <p:cNvSpPr txBox="1">
            <a:spLocks noChangeArrowheads="1"/>
          </p:cNvSpPr>
          <p:nvPr/>
        </p:nvSpPr>
        <p:spPr bwMode="auto">
          <a:xfrm>
            <a:off x="500063" y="2266950"/>
            <a:ext cx="8072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200">
                <a:latin typeface="Arial Narrow" pitchFamily="34" charset="0"/>
              </a:rPr>
              <a:t>Definição das classes </a:t>
            </a:r>
          </a:p>
        </p:txBody>
      </p:sp>
      <p:sp>
        <p:nvSpPr>
          <p:cNvPr id="2057" name="CaixaDeTexto 4"/>
          <p:cNvSpPr txBox="1">
            <a:spLocks noChangeArrowheads="1"/>
          </p:cNvSpPr>
          <p:nvPr/>
        </p:nvSpPr>
        <p:spPr bwMode="auto">
          <a:xfrm>
            <a:off x="285750" y="2857500"/>
            <a:ext cx="8643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pt-BR" sz="1600">
                <a:latin typeface="Cambria" panose="02040503050406030204" pitchFamily="18" charset="0"/>
              </a:rPr>
              <a:t>Homogênea: n</a:t>
            </a:r>
            <a:r>
              <a:rPr lang="pt-BR" sz="1600" u="sng" baseline="30000">
                <a:latin typeface="Cambria" panose="02040503050406030204" pitchFamily="18" charset="0"/>
              </a:rPr>
              <a:t>o</a:t>
            </a:r>
            <a:r>
              <a:rPr lang="pt-BR" sz="1600">
                <a:latin typeface="Cambria" panose="02040503050406030204" pitchFamily="18" charset="0"/>
              </a:rPr>
              <a:t> de classes mínimo ~ 5.log n (sugestão inicial)</a:t>
            </a:r>
          </a:p>
          <a:p>
            <a:pPr eaLnBrk="1" hangingPunct="1">
              <a:buFont typeface="Wingdings" pitchFamily="2" charset="2"/>
              <a:buChar char="ü"/>
            </a:pPr>
            <a:endParaRPr lang="pt-BR" sz="1600">
              <a:latin typeface="Cambria" panose="02040503050406030204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sz="1600">
                <a:latin typeface="Cambria" panose="02040503050406030204" pitchFamily="18" charset="0"/>
              </a:rPr>
              <a:t>Heterogênea: 	quando há desproporcionalidade. 						Exemplo = precipitação diária (mm dia</a:t>
            </a:r>
            <a:r>
              <a:rPr lang="pt-BR" sz="1600" baseline="30000">
                <a:latin typeface="Cambria" panose="02040503050406030204" pitchFamily="18" charset="0"/>
              </a:rPr>
              <a:t>-1</a:t>
            </a:r>
            <a:r>
              <a:rPr lang="pt-BR" sz="1600">
                <a:latin typeface="Cambria" panose="02040503050406030204" pitchFamily="18" charset="0"/>
              </a:rPr>
              <a:t>)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506179"/>
              </p:ext>
            </p:extLst>
          </p:nvPr>
        </p:nvGraphicFramePr>
        <p:xfrm>
          <a:off x="285750" y="1009650"/>
          <a:ext cx="8572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ção" r:id="rId5" imgW="5117760" imgH="419040" progId="Equation.3">
                  <p:embed/>
                </p:oleObj>
              </mc:Choice>
              <mc:Fallback>
                <p:oleObj name="Equação" r:id="rId5" imgW="51177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09650"/>
                        <a:ext cx="85725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17657"/>
              </p:ext>
            </p:extLst>
          </p:nvPr>
        </p:nvGraphicFramePr>
        <p:xfrm>
          <a:off x="5554127" y="128617"/>
          <a:ext cx="11985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ção" r:id="rId7" imgW="660240" imgH="393480" progId="Equation.3">
                  <p:embed/>
                </p:oleObj>
              </mc:Choice>
              <mc:Fallback>
                <p:oleObj name="Equação" r:id="rId7" imgW="660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127" y="128617"/>
                        <a:ext cx="11985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2940050" y="2098675"/>
          <a:ext cx="15684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ção" r:id="rId9" imgW="863280" imgH="457200" progId="Equation.3">
                  <p:embed/>
                </p:oleObj>
              </mc:Choice>
              <mc:Fallback>
                <p:oleObj name="Equação" r:id="rId9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098675"/>
                        <a:ext cx="156845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5857884" y="4143380"/>
          <a:ext cx="3000396" cy="166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766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CaixaDeTexto 11"/>
          <p:cNvSpPr txBox="1">
            <a:spLocks noChangeArrowheads="1"/>
          </p:cNvSpPr>
          <p:nvPr/>
        </p:nvSpPr>
        <p:spPr bwMode="auto">
          <a:xfrm>
            <a:off x="3071813" y="5715000"/>
            <a:ext cx="428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/>
              <a:t>1</a:t>
            </a:r>
          </a:p>
        </p:txBody>
      </p:sp>
      <p:sp>
        <p:nvSpPr>
          <p:cNvPr id="2061" name="CaixaDeTexto 12"/>
          <p:cNvSpPr txBox="1">
            <a:spLocks noChangeArrowheads="1"/>
          </p:cNvSpPr>
          <p:nvPr/>
        </p:nvSpPr>
        <p:spPr bwMode="auto">
          <a:xfrm>
            <a:off x="6454775" y="571500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/>
              <a:t>0,1</a:t>
            </a:r>
          </a:p>
        </p:txBody>
      </p:sp>
      <p:sp>
        <p:nvSpPr>
          <p:cNvPr id="2062" name="CaixaDeTexto 13"/>
          <p:cNvSpPr txBox="1">
            <a:spLocks noChangeArrowheads="1"/>
          </p:cNvSpPr>
          <p:nvPr/>
        </p:nvSpPr>
        <p:spPr bwMode="auto">
          <a:xfrm>
            <a:off x="7143750" y="571500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/>
              <a:t>0,7</a:t>
            </a:r>
          </a:p>
        </p:txBody>
      </p:sp>
      <p:sp>
        <p:nvSpPr>
          <p:cNvPr id="2063" name="CaixaDeTexto 14"/>
          <p:cNvSpPr txBox="1">
            <a:spLocks noChangeArrowheads="1"/>
          </p:cNvSpPr>
          <p:nvPr/>
        </p:nvSpPr>
        <p:spPr bwMode="auto">
          <a:xfrm>
            <a:off x="7786688" y="571500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/>
              <a:t>2,5</a:t>
            </a:r>
          </a:p>
        </p:txBody>
      </p:sp>
      <p:sp>
        <p:nvSpPr>
          <p:cNvPr id="2064" name="CaixaDeTexto 15"/>
          <p:cNvSpPr txBox="1">
            <a:spLocks noChangeArrowheads="1"/>
          </p:cNvSpPr>
          <p:nvPr/>
        </p:nvSpPr>
        <p:spPr bwMode="auto">
          <a:xfrm>
            <a:off x="8501063" y="571500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/>
              <a:t>4,0</a:t>
            </a:r>
          </a:p>
        </p:txBody>
      </p:sp>
      <p:sp>
        <p:nvSpPr>
          <p:cNvPr id="2065" name="CaixaDeTexto 16"/>
          <p:cNvSpPr txBox="1">
            <a:spLocks noChangeArrowheads="1"/>
          </p:cNvSpPr>
          <p:nvPr/>
        </p:nvSpPr>
        <p:spPr bwMode="auto">
          <a:xfrm>
            <a:off x="5940425" y="6127750"/>
            <a:ext cx="3203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1ª Classe = 1 mm d</a:t>
            </a:r>
            <a:r>
              <a:rPr lang="pt-BR" sz="1400" baseline="30000"/>
              <a:t>-1</a:t>
            </a:r>
            <a:r>
              <a:rPr lang="pt-BR" sz="1400"/>
              <a:t> (por ex suprimindo os eventos de dias sem chuva)</a:t>
            </a:r>
            <a:endParaRPr lang="pt-BR" sz="1400" baseline="3000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268538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285750" y="1071563"/>
            <a:ext cx="5942013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200">
                <a:latin typeface="Arial Narrow" pitchFamily="34" charset="0"/>
              </a:rPr>
              <a:t>À uma v.a.  x</a:t>
            </a:r>
            <a:r>
              <a:rPr lang="pt-BR" sz="2200" b="1" i="1">
                <a:latin typeface="Arial Narrow" pitchFamily="34" charset="0"/>
              </a:rPr>
              <a:t>  </a:t>
            </a:r>
            <a:r>
              <a:rPr lang="pt-BR" sz="2200">
                <a:latin typeface="Arial Narrow" pitchFamily="34" charset="0"/>
              </a:rPr>
              <a:t> pode-se associar uma função </a:t>
            </a:r>
            <a:r>
              <a:rPr lang="pt-BR" sz="2200" b="1">
                <a:latin typeface="Arial Narrow" pitchFamily="34" charset="0"/>
              </a:rPr>
              <a:t>f(x)</a:t>
            </a:r>
            <a:r>
              <a:rPr lang="pt-BR" sz="2200">
                <a:latin typeface="Arial Narrow" pitchFamily="34" charset="0"/>
              </a:rPr>
              <a:t> </a:t>
            </a:r>
          </a:p>
          <a:p>
            <a:pPr eaLnBrk="1" hangingPunct="1"/>
            <a:r>
              <a:rPr lang="pt-BR" sz="2200">
                <a:latin typeface="Arial Narrow" pitchFamily="34" charset="0"/>
              </a:rPr>
              <a:t>proporcional à probabilidade de ocorrência de  x tal que</a:t>
            </a:r>
          </a:p>
          <a:p>
            <a:pPr eaLnBrk="1" hangingPunct="1"/>
            <a:endParaRPr lang="pt-BR" sz="2200">
              <a:latin typeface="Arial Narrow" pitchFamily="34" charset="0"/>
            </a:endParaRPr>
          </a:p>
          <a:p>
            <a:pPr eaLnBrk="1" hangingPunct="1"/>
            <a:r>
              <a:rPr lang="pt-BR" sz="2200">
                <a:latin typeface="Arial Narrow" pitchFamily="34" charset="0"/>
              </a:rPr>
              <a:t>F(x) será uma </a:t>
            </a: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r>
              <a:rPr lang="pt-BR" sz="2200">
                <a:latin typeface="Arial Narrow" pitchFamily="34" charset="0"/>
                <a:sym typeface="Symbol" pitchFamily="18" charset="2"/>
              </a:rPr>
              <a:t>A probabilidadede de x </a:t>
            </a:r>
          </a:p>
          <a:p>
            <a:pPr eaLnBrk="1" hangingPunct="1"/>
            <a:r>
              <a:rPr lang="pt-BR" sz="2200">
                <a:latin typeface="Arial Narrow" pitchFamily="34" charset="0"/>
                <a:sym typeface="Symbol" pitchFamily="18" charset="2"/>
              </a:rPr>
              <a:t>ocorrer entre (a,b) é </a:t>
            </a: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endParaRPr lang="pt-BR" sz="2200">
              <a:latin typeface="Arial Narrow" pitchFamily="34" charset="0"/>
              <a:sym typeface="Symbol" pitchFamily="18" charset="2"/>
            </a:endParaRPr>
          </a:p>
          <a:p>
            <a:pPr eaLnBrk="1" hangingPunct="1"/>
            <a:r>
              <a:rPr lang="pt-BR" sz="2200">
                <a:latin typeface="Arial Narrow" pitchFamily="34" charset="0"/>
                <a:sym typeface="Symbol" pitchFamily="18" charset="2"/>
              </a:rPr>
              <a:t>Se (a,b) = (-, +)  P=1</a:t>
            </a:r>
            <a:endParaRPr lang="pt-BR" sz="2200">
              <a:latin typeface="Arial Narrow" pitchFamily="34" charset="0"/>
            </a:endParaRPr>
          </a:p>
        </p:txBody>
      </p:sp>
      <p:sp>
        <p:nvSpPr>
          <p:cNvPr id="1028" name="Título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Função Densidade de Probabilidade</a:t>
            </a:r>
            <a:r>
              <a:rPr 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(fdp)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8175" y="1844675"/>
          <a:ext cx="2674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4" imgW="1269720" imgH="469800" progId="Equation.3">
                  <p:embed/>
                </p:oleObj>
              </mc:Choice>
              <mc:Fallback>
                <p:oleObj name="Equation" r:id="rId4" imgW="126972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844675"/>
                        <a:ext cx="26749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987675" y="2997200"/>
          <a:ext cx="48958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6" imgW="2705040" imgH="507960" progId="Equation.3">
                  <p:embed/>
                </p:oleObj>
              </mc:Choice>
              <mc:Fallback>
                <p:oleObj name="Equation" r:id="rId6" imgW="27050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997200"/>
                        <a:ext cx="48958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8" name="Grupo 32"/>
          <p:cNvGrpSpPr>
            <a:grpSpLocks/>
          </p:cNvGrpSpPr>
          <p:nvPr/>
        </p:nvGrpSpPr>
        <p:grpSpPr bwMode="auto">
          <a:xfrm>
            <a:off x="4286250" y="4429125"/>
            <a:ext cx="4429125" cy="2224088"/>
            <a:chOff x="4286248" y="4500570"/>
            <a:chExt cx="4429156" cy="2224102"/>
          </a:xfrm>
        </p:grpSpPr>
        <p:pic>
          <p:nvPicPr>
            <p:cNvPr id="3079" name="Imagem 23" descr="pdf-2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5"/>
            <a:stretch>
              <a:fillRect/>
            </a:stretch>
          </p:blipFill>
          <p:spPr bwMode="auto">
            <a:xfrm>
              <a:off x="4572794" y="5142718"/>
              <a:ext cx="3355688" cy="150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ector de seta reta 25"/>
            <p:cNvCxnSpPr/>
            <p:nvPr/>
          </p:nvCxnSpPr>
          <p:spPr>
            <a:xfrm rot="5400000" flipH="1" flipV="1">
              <a:off x="3751257" y="5607065"/>
              <a:ext cx="164307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/>
            <p:nvPr/>
          </p:nvCxnSpPr>
          <p:spPr>
            <a:xfrm>
              <a:off x="4573588" y="6429395"/>
              <a:ext cx="3643337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CaixaDeTexto 29"/>
            <p:cNvSpPr txBox="1">
              <a:spLocks noChangeArrowheads="1"/>
            </p:cNvSpPr>
            <p:nvPr/>
          </p:nvSpPr>
          <p:spPr bwMode="auto">
            <a:xfrm>
              <a:off x="4286248" y="4500570"/>
              <a:ext cx="571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/>
                <a:t>f(x)</a:t>
              </a:r>
            </a:p>
          </p:txBody>
        </p:sp>
        <p:sp>
          <p:nvSpPr>
            <p:cNvPr id="3083" name="CaixaDeTexto 30"/>
            <p:cNvSpPr txBox="1">
              <a:spLocks noChangeArrowheads="1"/>
            </p:cNvSpPr>
            <p:nvPr/>
          </p:nvSpPr>
          <p:spPr bwMode="auto">
            <a:xfrm>
              <a:off x="8143900" y="6202940"/>
              <a:ext cx="571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/>
                <a:t>x</a:t>
              </a:r>
            </a:p>
          </p:txBody>
        </p:sp>
        <p:sp>
          <p:nvSpPr>
            <p:cNvPr id="3084" name="CaixaDeTexto 31"/>
            <p:cNvSpPr txBox="1">
              <a:spLocks noChangeArrowheads="1"/>
            </p:cNvSpPr>
            <p:nvPr/>
          </p:nvSpPr>
          <p:spPr bwMode="auto">
            <a:xfrm>
              <a:off x="6286512" y="6355340"/>
              <a:ext cx="7143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/>
                <a:t>a   b</a:t>
              </a:r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508625" y="653891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4"/>
          <p:cNvSpPr txBox="1">
            <a:spLocks noChangeArrowheads="1"/>
          </p:cNvSpPr>
          <p:nvPr/>
        </p:nvSpPr>
        <p:spPr bwMode="auto">
          <a:xfrm>
            <a:off x="179512" y="1340768"/>
            <a:ext cx="83216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FF0000"/>
                </a:solidFill>
                <a:latin typeface="Cambria" panose="02040503050406030204" pitchFamily="18" charset="0"/>
              </a:rPr>
              <a:t>Média</a:t>
            </a:r>
            <a:r>
              <a:rPr lang="pt-BR" sz="2000">
                <a:latin typeface="Cambria" panose="02040503050406030204" pitchFamily="18" charset="0"/>
              </a:rPr>
              <a:t> (também chamada de primeiro momento)</a:t>
            </a:r>
          </a:p>
          <a:p>
            <a:pPr eaLnBrk="1" hangingPunct="1"/>
            <a:endParaRPr lang="pt-BR" sz="2000" smtClean="0">
              <a:latin typeface="Cambria" panose="02040503050406030204" pitchFamily="18" charset="0"/>
            </a:endParaRPr>
          </a:p>
          <a:p>
            <a:pPr eaLnBrk="1" hangingPunct="1"/>
            <a:endParaRPr lang="pt-BR" sz="2000">
              <a:latin typeface="Cambria" panose="02040503050406030204" pitchFamily="18" charset="0"/>
            </a:endParaRPr>
          </a:p>
          <a:p>
            <a:pPr eaLnBrk="1" hangingPunct="1"/>
            <a:endParaRPr lang="pt-BR" sz="2000">
              <a:latin typeface="Cambria" panose="02040503050406030204" pitchFamily="18" charset="0"/>
            </a:endParaRPr>
          </a:p>
          <a:p>
            <a:pPr eaLnBrk="1" hangingPunct="1"/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(Prop.1) </a:t>
            </a:r>
            <a:r>
              <a:rPr lang="pt-BR" sz="2000">
                <a:latin typeface="Cambria" panose="02040503050406030204" pitchFamily="18" charset="0"/>
              </a:rPr>
              <a:t>Somando-se algebricamente uma constante c a uma v.a. xi, a média altera-se igualmente pela soma algébrica de c</a:t>
            </a:r>
          </a:p>
          <a:p>
            <a:pPr eaLnBrk="1" hangingPunct="1"/>
            <a:endParaRPr lang="pt-BR" sz="2000">
              <a:latin typeface="Cambria" panose="02040503050406030204" pitchFamily="18" charset="0"/>
            </a:endParaRPr>
          </a:p>
          <a:p>
            <a:pPr eaLnBrk="1" hangingPunct="1"/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(Prop.2) </a:t>
            </a:r>
            <a:r>
              <a:rPr lang="pt-BR" sz="2000">
                <a:latin typeface="Cambria" panose="02040503050406030204" pitchFamily="18" charset="0"/>
              </a:rPr>
              <a:t>multiplicando-se uma constante c a xi, a média fica multiplicada por c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51190"/>
              </p:ext>
            </p:extLst>
          </p:nvPr>
        </p:nvGraphicFramePr>
        <p:xfrm>
          <a:off x="6143625" y="1130152"/>
          <a:ext cx="19669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ção" r:id="rId4" imgW="749160" imgH="431640" progId="Equation.3">
                  <p:embed/>
                </p:oleObj>
              </mc:Choice>
              <mc:Fallback>
                <p:oleObj name="Equação" r:id="rId4" imgW="749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1130152"/>
                        <a:ext cx="196691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73068" y="404664"/>
            <a:ext cx="4431407" cy="725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Medidas de Posição</a:t>
            </a:r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8338"/>
            <a:ext cx="36004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75822"/>
              </p:ext>
            </p:extLst>
          </p:nvPr>
        </p:nvGraphicFramePr>
        <p:xfrm>
          <a:off x="4355976" y="4797152"/>
          <a:ext cx="357187" cy="48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ção" r:id="rId7" imgW="164880" imgH="190440" progId="Equation.3">
                  <p:embed/>
                </p:oleObj>
              </mc:Choice>
              <mc:Fallback>
                <p:oleObj name="Equação" r:id="rId7" imgW="16488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797152"/>
                        <a:ext cx="357187" cy="486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64047"/>
              </p:ext>
            </p:extLst>
          </p:nvPr>
        </p:nvGraphicFramePr>
        <p:xfrm>
          <a:off x="4411662" y="5661248"/>
          <a:ext cx="385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ção" r:id="rId9" imgW="177480" imgH="190440" progId="Equation.3">
                  <p:embed/>
                </p:oleObj>
              </mc:Choice>
              <mc:Fallback>
                <p:oleObj name="Equação" r:id="rId9" imgW="1774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2" y="5661248"/>
                        <a:ext cx="3857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39932"/>
              </p:ext>
            </p:extLst>
          </p:nvPr>
        </p:nvGraphicFramePr>
        <p:xfrm>
          <a:off x="35496" y="4945987"/>
          <a:ext cx="857250" cy="26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ção" r:id="rId11" imgW="749160" imgH="228600" progId="Equation.3">
                  <p:embed/>
                </p:oleObj>
              </mc:Choice>
              <mc:Fallback>
                <p:oleObj name="Equação" r:id="rId11" imgW="7491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945987"/>
                        <a:ext cx="857250" cy="261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50857"/>
              </p:ext>
            </p:extLst>
          </p:nvPr>
        </p:nvGraphicFramePr>
        <p:xfrm>
          <a:off x="530225" y="5923169"/>
          <a:ext cx="225351" cy="25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ção" r:id="rId13" imgW="203040" imgH="228600" progId="Equation.3">
                  <p:embed/>
                </p:oleObj>
              </mc:Choice>
              <mc:Fallback>
                <p:oleObj name="Equação" r:id="rId13" imgW="2030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923169"/>
                        <a:ext cx="225351" cy="253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CaixaDeTexto 11"/>
          <p:cNvSpPr txBox="1">
            <a:spLocks noChangeArrowheads="1"/>
          </p:cNvSpPr>
          <p:nvPr/>
        </p:nvSpPr>
        <p:spPr bwMode="auto">
          <a:xfrm>
            <a:off x="6143625" y="5076825"/>
            <a:ext cx="2643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mbria" panose="02040503050406030204" pitchFamily="18" charset="0"/>
              </a:rPr>
              <a:t>deslocamento da média, mantendo-se o padrão de variação</a:t>
            </a:r>
          </a:p>
        </p:txBody>
      </p:sp>
      <p:sp>
        <p:nvSpPr>
          <p:cNvPr id="13" name="Seta em curva para a direita 12"/>
          <p:cNvSpPr/>
          <p:nvPr/>
        </p:nvSpPr>
        <p:spPr>
          <a:xfrm flipH="1" flipV="1">
            <a:off x="5643563" y="5143500"/>
            <a:ext cx="428625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Imagem 7" descr="Image3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5"/>
          <a:stretch>
            <a:fillRect/>
          </a:stretch>
        </p:blipFill>
        <p:spPr bwMode="auto">
          <a:xfrm>
            <a:off x="785813" y="3214688"/>
            <a:ext cx="3071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625" y="212725"/>
            <a:ext cx="828675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Mediana </a:t>
            </a:r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pt-BR" sz="2000">
                <a:latin typeface="Cambria" panose="02040503050406030204" pitchFamily="18" charset="0"/>
              </a:rPr>
              <a:t>ordenando-se os n valores de uma v.a. xi em ordem crescente, a mediana (md) será igual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063" y="2286000"/>
            <a:ext cx="8286750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sz="2200">
              <a:latin typeface="Arial Narrow" pitchFamily="34" charset="0"/>
            </a:endParaRPr>
          </a:p>
          <a:p>
            <a:pPr eaLnBrk="1" hangingPunct="1"/>
            <a:r>
              <a:rPr lang="pt-B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Moda </a:t>
            </a:r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pt-BR" sz="2000">
                <a:latin typeface="Cambria" panose="02040503050406030204" pitchFamily="18" charset="0"/>
              </a:rPr>
              <a:t>é o valor de máxima frequência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60700" y="684213"/>
          <a:ext cx="47513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ção" r:id="rId5" imgW="3720960" imgH="965160" progId="Equation.3">
                  <p:embed/>
                </p:oleObj>
              </mc:Choice>
              <mc:Fallback>
                <p:oleObj name="Equação" r:id="rId5" imgW="372096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684213"/>
                        <a:ext cx="475138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4572000" y="3429000"/>
          <a:ext cx="39163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ção" r:id="rId7" imgW="1739880" imgH="507960" progId="Equation.3">
                  <p:embed/>
                </p:oleObj>
              </mc:Choice>
              <mc:Fallback>
                <p:oleObj name="Equação" r:id="rId7" imgW="173988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39163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CaixaDeTexto 8"/>
          <p:cNvSpPr txBox="1">
            <a:spLocks noChangeArrowheads="1"/>
          </p:cNvSpPr>
          <p:nvPr/>
        </p:nvSpPr>
        <p:spPr bwMode="auto">
          <a:xfrm>
            <a:off x="4211638" y="594995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200">
                <a:latin typeface="Arial Narrow" pitchFamily="34" charset="0"/>
              </a:rPr>
              <a:t>Exemplo de distribuição bimodal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71625" y="4500563"/>
            <a:ext cx="1143000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43438" y="4572000"/>
            <a:ext cx="1143000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31" name="CaixaDeTexto 11"/>
          <p:cNvSpPr txBox="1">
            <a:spLocks noChangeArrowheads="1"/>
          </p:cNvSpPr>
          <p:nvPr/>
        </p:nvSpPr>
        <p:spPr bwMode="auto">
          <a:xfrm>
            <a:off x="1785938" y="4429125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m</a:t>
            </a:r>
            <a:r>
              <a:rPr lang="pt-BR" baseline="-25000"/>
              <a:t>0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3325"/>
            <a:ext cx="2747962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08625" y="6583363"/>
            <a:ext cx="363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Climatologia II - ACA226 (Iag/USP)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885</Words>
  <Application>Microsoft Office PowerPoint</Application>
  <PresentationFormat>Apresentação na tela (4:3)</PresentationFormat>
  <Paragraphs>246</Paragraphs>
  <Slides>20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Tema do Office</vt:lpstr>
      <vt:lpstr>Equação</vt:lpstr>
      <vt:lpstr>Equation</vt:lpstr>
      <vt:lpstr>Gráfico</vt:lpstr>
      <vt:lpstr>Climatologia II (ACA226)  Prof. Humberto Rocha </vt:lpstr>
      <vt:lpstr>Apresentação do PowerPoint</vt:lpstr>
      <vt:lpstr>Inspeção Visual Dispersão dos dados</vt:lpstr>
      <vt:lpstr>Distribuição de Frequências</vt:lpstr>
      <vt:lpstr>Apresentação do PowerPoint</vt:lpstr>
      <vt:lpstr>Apresentação do PowerPoint</vt:lpstr>
      <vt:lpstr>Função Densidade de Probabilidade (fdp)</vt:lpstr>
      <vt:lpstr>Apresentação do PowerPoint</vt:lpstr>
      <vt:lpstr>Apresentação do PowerPoint</vt:lpstr>
      <vt:lpstr>Histograma (exemplo anterior)</vt:lpstr>
      <vt:lpstr>Apresentação do PowerPoint</vt:lpstr>
      <vt:lpstr>Apresentação do PowerPoint</vt:lpstr>
      <vt:lpstr>Quantis: divide o histograma em área iguais (chamados também de percentis ou fractis), ex: tercil, quartil...</vt:lpstr>
      <vt:lpstr>Apresentação do PowerPoint</vt:lpstr>
      <vt:lpstr>Apresentação do PowerPoint</vt:lpstr>
      <vt:lpstr>regime estacionário</vt:lpstr>
      <vt:lpstr>Apresentação do PowerPoint</vt:lpstr>
      <vt:lpstr>Normalização ou Variável Normalizada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 BÁSICA</dc:title>
  <dc:creator>rodrigo</dc:creator>
  <cp:lastModifiedBy>Humberto</cp:lastModifiedBy>
  <cp:revision>162</cp:revision>
  <dcterms:created xsi:type="dcterms:W3CDTF">2009-04-02T00:11:44Z</dcterms:created>
  <dcterms:modified xsi:type="dcterms:W3CDTF">2019-04-03T13:03:23Z</dcterms:modified>
</cp:coreProperties>
</file>