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78814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DC238E8-AA44-4F9C-BC2F-70E6DE71C5AC}" type="datetimeFigureOut">
              <a:rPr lang="pt-BR" smtClean="0"/>
              <a:pPr/>
              <a:t>6/3/2018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01E228-6C5A-4B3C-833E-D00BD70E8B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7240" y="692696"/>
            <a:ext cx="7543800" cy="2152650"/>
          </a:xfrm>
        </p:spPr>
        <p:txBody>
          <a:bodyPr/>
          <a:lstStyle/>
          <a:p>
            <a:r>
              <a:rPr lang="pt-BR" dirty="0" smtClean="0"/>
              <a:t>Relatividade</a:t>
            </a:r>
            <a:br>
              <a:rPr lang="pt-BR" dirty="0" smtClean="0"/>
            </a:br>
            <a:r>
              <a:rPr lang="pt-BR" sz="4800" dirty="0" smtClean="0"/>
              <a:t>Apresentação do Curso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600" y="3391272"/>
            <a:ext cx="6172200" cy="685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Prof. Ivã Gurgel – gurgel@usp.br</a:t>
            </a:r>
          </a:p>
        </p:txBody>
      </p:sp>
    </p:spTree>
    <p:extLst>
      <p:ext uri="{BB962C8B-B14F-4D97-AF65-F5344CB8AC3E}">
        <p14:creationId xmlns:p14="http://schemas.microsoft.com/office/powerpoint/2010/main" xmlns="" val="198944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8153400" y="6418262"/>
            <a:ext cx="7620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 defTabSz="914400">
              <a:def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</a:rPr>
              <a:t>10</a:t>
            </a:r>
          </a:p>
        </p:txBody>
      </p:sp>
      <p:pic>
        <p:nvPicPr>
          <p:cNvPr id="101" name="mzl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92275" y="404812"/>
            <a:ext cx="5903913" cy="59039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43585719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24100" y="0"/>
            <a:ext cx="51435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33425000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asted-image-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57810609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asted-image-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49323771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s de recherche d'images pour « é tudo relativo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Résultats de recherche d'images pour « é tudo relativo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687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348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s de recherche d'images pour « é tudo relativo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77568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999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19672" y="685801"/>
            <a:ext cx="6609928" cy="365759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Compreender conceitualmente e criticamente as Teorias da Relatividade;</a:t>
            </a:r>
          </a:p>
          <a:p>
            <a:pPr algn="just"/>
            <a:r>
              <a:rPr lang="pt-BR" sz="2800" dirty="0" smtClean="0"/>
              <a:t>Para cumprir o objetivo anterior, será necessário apreender elementos de sua estrutura matemática.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do curso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6884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O curso abordará principalmente a Relatividade Restrita. </a:t>
            </a:r>
          </a:p>
          <a:p>
            <a:pPr algn="just"/>
            <a:r>
              <a:rPr lang="pt-BR" sz="2800" dirty="0" smtClean="0"/>
              <a:t>A primeira metade se voltará à cinemática (conceitos de espaço e tempo) e a segunda à dinâmica (conceitos de massa e inércia).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54798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43608" y="685801"/>
            <a:ext cx="7185992" cy="3967335"/>
          </a:xfrm>
        </p:spPr>
        <p:txBody>
          <a:bodyPr>
            <a:noAutofit/>
          </a:bodyPr>
          <a:lstStyle/>
          <a:p>
            <a:r>
              <a:rPr lang="pt-BR" sz="2800" dirty="0" smtClean="0"/>
              <a:t>AS – Atividades Semanais;</a:t>
            </a:r>
          </a:p>
          <a:p>
            <a:r>
              <a:rPr lang="pt-BR" sz="2800" dirty="0" smtClean="0"/>
              <a:t>TF – Trabalho Final </a:t>
            </a:r>
          </a:p>
          <a:p>
            <a:r>
              <a:rPr lang="pt-BR" sz="2800" dirty="0" smtClean="0"/>
              <a:t>MP – Média de Provas</a:t>
            </a:r>
          </a:p>
          <a:p>
            <a:endParaRPr lang="pt-BR" sz="2800" dirty="0" smtClean="0"/>
          </a:p>
          <a:p>
            <a:pPr marL="18288" indent="0" algn="ctr">
              <a:buNone/>
            </a:pPr>
            <a:r>
              <a:rPr lang="pt-BR" sz="2800" b="1" dirty="0" smtClean="0"/>
              <a:t>MF = 0,3AS + 0,3TF + 0,4MP</a:t>
            </a:r>
            <a:endParaRPr lang="pt-BR" sz="2800" b="1" dirty="0"/>
          </a:p>
          <a:p>
            <a:pPr marL="18288" indent="0" algn="just">
              <a:buNone/>
            </a:pPr>
            <a:endParaRPr lang="pt-BR" sz="2400" dirty="0" smtClean="0"/>
          </a:p>
          <a:p>
            <a:pPr marL="18288" indent="0" algn="just">
              <a:buNone/>
            </a:pPr>
            <a:r>
              <a:rPr lang="pt-BR" sz="2400" dirty="0" smtClean="0"/>
              <a:t>ALERTA: A APROVAÇÃO NO CURSO ESTÁ CONDICIONADA À OBTENÇÃO DE NOTA =&gt; 3,0 EM CADA UM DOS QUESITOS.</a:t>
            </a: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240" y="5178896"/>
            <a:ext cx="7543800" cy="914400"/>
          </a:xfrm>
        </p:spPr>
        <p:txBody>
          <a:bodyPr/>
          <a:lstStyle/>
          <a:p>
            <a:r>
              <a:rPr lang="pt-BR" dirty="0" smtClean="0"/>
              <a:t>Avaliação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2878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75656" y="685801"/>
            <a:ext cx="6753944" cy="365759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As Teorias da Relatividade se tornaram amplamente reconhecidas, gerando o interesse do grande público;</a:t>
            </a:r>
          </a:p>
          <a:p>
            <a:pPr algn="just"/>
            <a:r>
              <a:rPr lang="pt-BR" sz="2800" dirty="0" smtClean="0"/>
              <a:t>Contudo, há muitas confusões e estereótipos relacionado a essa teoria.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Motivações e Perspectivas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8072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-4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90675" y="-255588"/>
            <a:ext cx="6267450" cy="749141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8153400" y="6418262"/>
            <a:ext cx="7620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 defTabSz="914400">
              <a:def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91823039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idx="4294967295"/>
          </p:nvPr>
        </p:nvSpPr>
        <p:spPr>
          <a:xfrm>
            <a:off x="0" y="404813"/>
            <a:ext cx="8569325" cy="5903912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/>
          <a:p>
            <a:pPr marL="382587" indent="-346075" algn="just">
              <a:lnSpc>
                <a:spcPct val="170000"/>
              </a:lnSpc>
              <a:spcBef>
                <a:spcPts val="600"/>
              </a:spcBef>
              <a:buSzTx/>
              <a:buNone/>
            </a:pPr>
            <a:r>
              <a:rPr sz="1500" dirty="0">
                <a:latin typeface="Helvetica"/>
                <a:ea typeface="Helvetica"/>
                <a:cs typeface="Helvetica"/>
                <a:sym typeface="Helvetica"/>
              </a:rPr>
              <a:t>	</a:t>
            </a:r>
            <a:r>
              <a:rPr sz="2800" i="1" dirty="0"/>
              <a:t>“</a:t>
            </a:r>
            <a:r>
              <a:rPr sz="2800" i="1" u="sng" dirty="0" err="1"/>
              <a:t>Ele</a:t>
            </a:r>
            <a:r>
              <a:rPr sz="2800" i="1" u="sng" dirty="0"/>
              <a:t> era a </a:t>
            </a:r>
            <a:r>
              <a:rPr sz="2800" i="1" u="sng" dirty="0" err="1"/>
              <a:t>encarnação</a:t>
            </a:r>
            <a:r>
              <a:rPr sz="2800" i="1" u="sng" dirty="0"/>
              <a:t> da </a:t>
            </a:r>
            <a:r>
              <a:rPr sz="2800" i="1" u="sng" dirty="0" err="1"/>
              <a:t>pura</a:t>
            </a:r>
            <a:r>
              <a:rPr sz="2800" i="1" u="sng" dirty="0"/>
              <a:t> </a:t>
            </a:r>
            <a:r>
              <a:rPr sz="2800" i="1" u="sng" dirty="0" err="1"/>
              <a:t>inteligência</a:t>
            </a:r>
            <a:r>
              <a:rPr sz="2800" i="1" u="sng" dirty="0"/>
              <a:t>,</a:t>
            </a:r>
            <a:r>
              <a:rPr sz="2800" i="1" dirty="0"/>
              <a:t> o professor que </a:t>
            </a:r>
            <a:r>
              <a:rPr sz="2800" i="1" dirty="0" err="1"/>
              <a:t>andava</a:t>
            </a:r>
            <a:r>
              <a:rPr sz="2800" i="1" dirty="0"/>
              <a:t> </a:t>
            </a:r>
            <a:r>
              <a:rPr sz="2800" i="1" dirty="0" err="1"/>
              <a:t>aos</a:t>
            </a:r>
            <a:r>
              <a:rPr sz="2800" i="1" dirty="0"/>
              <a:t> </a:t>
            </a:r>
            <a:r>
              <a:rPr sz="2800" i="1" dirty="0" err="1"/>
              <a:t>farrapos</a:t>
            </a:r>
            <a:r>
              <a:rPr sz="2800" i="1" dirty="0"/>
              <a:t> com </a:t>
            </a:r>
            <a:r>
              <a:rPr sz="2800" i="1" dirty="0" err="1"/>
              <a:t>sotaque</a:t>
            </a:r>
            <a:r>
              <a:rPr sz="2800" i="1" dirty="0"/>
              <a:t> </a:t>
            </a:r>
            <a:r>
              <a:rPr sz="2800" i="1" dirty="0" err="1"/>
              <a:t>alemão</a:t>
            </a:r>
            <a:r>
              <a:rPr sz="2800" i="1" dirty="0"/>
              <a:t>, o </a:t>
            </a:r>
            <a:r>
              <a:rPr sz="2800" i="1" dirty="0" err="1"/>
              <a:t>cômico</a:t>
            </a:r>
            <a:r>
              <a:rPr sz="2800" i="1" dirty="0"/>
              <a:t> </a:t>
            </a:r>
            <a:r>
              <a:rPr sz="2800" i="1" dirty="0" err="1"/>
              <a:t>clichê</a:t>
            </a:r>
            <a:r>
              <a:rPr sz="2800" i="1" dirty="0"/>
              <a:t> </a:t>
            </a:r>
            <a:r>
              <a:rPr sz="2800" i="1" dirty="0" err="1"/>
              <a:t>em</a:t>
            </a:r>
            <a:r>
              <a:rPr sz="2800" i="1" dirty="0"/>
              <a:t> </a:t>
            </a:r>
            <a:r>
              <a:rPr sz="2800" i="1" dirty="0" err="1"/>
              <a:t>milhares</a:t>
            </a:r>
            <a:r>
              <a:rPr sz="2800" i="1" dirty="0"/>
              <a:t> de </a:t>
            </a:r>
            <a:r>
              <a:rPr sz="2800" i="1" dirty="0" err="1"/>
              <a:t>filmes</a:t>
            </a:r>
            <a:r>
              <a:rPr sz="2800" i="1" dirty="0"/>
              <a:t>. </a:t>
            </a:r>
            <a:r>
              <a:rPr sz="2800" i="1" dirty="0" err="1"/>
              <a:t>Imediatamente</a:t>
            </a:r>
            <a:r>
              <a:rPr sz="2800" i="1" dirty="0"/>
              <a:t> </a:t>
            </a:r>
            <a:r>
              <a:rPr sz="2800" i="1" dirty="0" err="1"/>
              <a:t>reconhecível</a:t>
            </a:r>
            <a:r>
              <a:rPr sz="2800" i="1" dirty="0"/>
              <a:t>, </a:t>
            </a:r>
            <a:r>
              <a:rPr sz="2800" i="1" dirty="0" err="1"/>
              <a:t>como</a:t>
            </a:r>
            <a:r>
              <a:rPr sz="2800" i="1" dirty="0"/>
              <a:t> </a:t>
            </a:r>
            <a:r>
              <a:rPr sz="2800" i="1" dirty="0" err="1"/>
              <a:t>os</a:t>
            </a:r>
            <a:r>
              <a:rPr sz="2800" i="1" dirty="0"/>
              <a:t> </a:t>
            </a:r>
            <a:r>
              <a:rPr sz="2800" i="1" dirty="0" err="1"/>
              <a:t>passos</a:t>
            </a:r>
            <a:r>
              <a:rPr sz="2800" i="1" dirty="0"/>
              <a:t> de Charlie Chaplin, o </a:t>
            </a:r>
            <a:r>
              <a:rPr sz="2800" i="1" dirty="0" err="1"/>
              <a:t>semblante</a:t>
            </a:r>
            <a:r>
              <a:rPr sz="2800" i="1" dirty="0"/>
              <a:t> de Einstein de </a:t>
            </a:r>
            <a:r>
              <a:rPr sz="2800" i="1" dirty="0" err="1"/>
              <a:t>cabelos</a:t>
            </a:r>
            <a:r>
              <a:rPr sz="2800" i="1" dirty="0"/>
              <a:t> </a:t>
            </a:r>
            <a:r>
              <a:rPr sz="2800" i="1" dirty="0" err="1"/>
              <a:t>despenteados</a:t>
            </a:r>
            <a:r>
              <a:rPr sz="2800" i="1" dirty="0"/>
              <a:t> era </a:t>
            </a:r>
            <a:r>
              <a:rPr sz="2800" i="1" dirty="0" err="1"/>
              <a:t>tão</a:t>
            </a:r>
            <a:r>
              <a:rPr sz="2800" i="1" dirty="0"/>
              <a:t> familiar </a:t>
            </a:r>
            <a:r>
              <a:rPr sz="2800" i="1" dirty="0" err="1"/>
              <a:t>às</a:t>
            </a:r>
            <a:r>
              <a:rPr sz="2800" i="1" dirty="0"/>
              <a:t> </a:t>
            </a:r>
            <a:r>
              <a:rPr sz="2800" i="1" dirty="0" err="1"/>
              <a:t>pessoas</a:t>
            </a:r>
            <a:r>
              <a:rPr sz="2800" i="1" dirty="0"/>
              <a:t> </a:t>
            </a:r>
            <a:r>
              <a:rPr sz="2800" i="1" dirty="0" err="1"/>
              <a:t>comuns</a:t>
            </a:r>
            <a:r>
              <a:rPr sz="2800" i="1" dirty="0"/>
              <a:t> </a:t>
            </a:r>
            <a:r>
              <a:rPr sz="2800" i="1" dirty="0" err="1"/>
              <a:t>como</a:t>
            </a:r>
            <a:r>
              <a:rPr sz="2800" i="1" dirty="0"/>
              <a:t> para </a:t>
            </a:r>
            <a:r>
              <a:rPr sz="2800" i="1" dirty="0" err="1"/>
              <a:t>matronas</a:t>
            </a:r>
            <a:r>
              <a:rPr sz="2800" i="1" dirty="0"/>
              <a:t> que </a:t>
            </a:r>
            <a:r>
              <a:rPr sz="2800" i="1" dirty="0" err="1"/>
              <a:t>esvoaçavam</a:t>
            </a:r>
            <a:r>
              <a:rPr sz="2800" i="1" dirty="0"/>
              <a:t> </a:t>
            </a:r>
            <a:r>
              <a:rPr sz="2800" i="1" dirty="0" err="1"/>
              <a:t>sobre</a:t>
            </a:r>
            <a:r>
              <a:rPr sz="2800" i="1" dirty="0"/>
              <a:t> </a:t>
            </a:r>
            <a:r>
              <a:rPr sz="2800" i="1" dirty="0" err="1"/>
              <a:t>ele</a:t>
            </a:r>
            <a:r>
              <a:rPr sz="2800" i="1" dirty="0"/>
              <a:t> </a:t>
            </a:r>
            <a:r>
              <a:rPr sz="2800" i="1" dirty="0" err="1"/>
              <a:t>em</a:t>
            </a:r>
            <a:r>
              <a:rPr sz="2800" i="1" dirty="0"/>
              <a:t> </a:t>
            </a:r>
            <a:r>
              <a:rPr sz="2800" i="1" dirty="0" err="1"/>
              <a:t>salões</a:t>
            </a:r>
            <a:r>
              <a:rPr sz="2800" i="1" dirty="0"/>
              <a:t> de Berlin a Hollywood. </a:t>
            </a:r>
          </a:p>
        </p:txBody>
      </p:sp>
      <p:sp>
        <p:nvSpPr>
          <p:cNvPr id="82" name="Shape 82"/>
          <p:cNvSpPr/>
          <p:nvPr/>
        </p:nvSpPr>
        <p:spPr>
          <a:xfrm>
            <a:off x="8153400" y="6418262"/>
            <a:ext cx="7620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 defTabSz="914400">
              <a:def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14929406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4294967295"/>
          </p:nvPr>
        </p:nvSpPr>
        <p:spPr>
          <a:xfrm>
            <a:off x="324048" y="620688"/>
            <a:ext cx="8280400" cy="3528392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/>
          <a:p>
            <a:pPr marL="382587" indent="-346075" algn="just">
              <a:lnSpc>
                <a:spcPct val="170000"/>
              </a:lnSpc>
              <a:spcBef>
                <a:spcPts val="600"/>
              </a:spcBef>
              <a:buSzTx/>
              <a:buNone/>
            </a:pPr>
            <a:r>
              <a:rPr sz="1500" dirty="0">
                <a:latin typeface="Helvetica"/>
                <a:ea typeface="Helvetica"/>
                <a:cs typeface="Helvetica"/>
                <a:sym typeface="Helvetica"/>
              </a:rPr>
              <a:t>	</a:t>
            </a:r>
            <a:r>
              <a:rPr sz="2800" i="1" dirty="0"/>
              <a:t>No </a:t>
            </a:r>
            <a:r>
              <a:rPr sz="2800" i="1" dirty="0" err="1"/>
              <a:t>entanto</a:t>
            </a:r>
            <a:r>
              <a:rPr sz="2800" i="1" dirty="0"/>
              <a:t>, </a:t>
            </a:r>
            <a:r>
              <a:rPr sz="2800" i="1" u="sng" dirty="0"/>
              <a:t>era </a:t>
            </a:r>
            <a:r>
              <a:rPr sz="2800" i="1" u="sng" dirty="0" err="1"/>
              <a:t>impenetravelmente</a:t>
            </a:r>
            <a:r>
              <a:rPr sz="2800" i="1" u="sng" dirty="0"/>
              <a:t> </a:t>
            </a:r>
            <a:r>
              <a:rPr sz="2800" i="1" u="sng" dirty="0" err="1"/>
              <a:t>culto</a:t>
            </a:r>
            <a:r>
              <a:rPr sz="2800" i="1" u="sng" dirty="0"/>
              <a:t> – o </a:t>
            </a:r>
            <a:r>
              <a:rPr sz="2800" i="1" u="sng" dirty="0" err="1"/>
              <a:t>gênio</a:t>
            </a:r>
            <a:r>
              <a:rPr sz="2800" i="1" u="sng" dirty="0"/>
              <a:t> que entre </a:t>
            </a:r>
            <a:r>
              <a:rPr sz="2800" i="1" u="sng" dirty="0" err="1"/>
              <a:t>suas</a:t>
            </a:r>
            <a:r>
              <a:rPr sz="2800" i="1" u="sng" dirty="0"/>
              <a:t> </a:t>
            </a:r>
            <a:r>
              <a:rPr sz="2800" i="1" u="sng" dirty="0" err="1"/>
              <a:t>genialidades</a:t>
            </a:r>
            <a:r>
              <a:rPr sz="2800" i="1" u="sng" dirty="0"/>
              <a:t> </a:t>
            </a:r>
            <a:r>
              <a:rPr sz="2800" i="1" u="sng" dirty="0" err="1"/>
              <a:t>descobriu</a:t>
            </a:r>
            <a:r>
              <a:rPr sz="2800" i="1" u="sng" dirty="0"/>
              <a:t>, </a:t>
            </a:r>
            <a:r>
              <a:rPr sz="2800" i="1" u="sng" dirty="0" err="1"/>
              <a:t>simplesmente</a:t>
            </a:r>
            <a:r>
              <a:rPr sz="2800" i="1" u="sng" dirty="0"/>
              <a:t> </a:t>
            </a:r>
            <a:r>
              <a:rPr sz="2800" i="1" u="sng" dirty="0" err="1"/>
              <a:t>pensando</a:t>
            </a:r>
            <a:r>
              <a:rPr sz="2800" i="1" u="sng" dirty="0"/>
              <a:t> </a:t>
            </a:r>
            <a:r>
              <a:rPr sz="2800" i="1" u="sng" dirty="0" err="1"/>
              <a:t>sobre</a:t>
            </a:r>
            <a:r>
              <a:rPr sz="2800" i="1" u="sng" dirty="0"/>
              <a:t> </a:t>
            </a:r>
            <a:r>
              <a:rPr sz="2800" i="1" u="sng" dirty="0" err="1"/>
              <a:t>isso</a:t>
            </a:r>
            <a:r>
              <a:rPr sz="2800" i="1" u="sng" dirty="0"/>
              <a:t>, que o </a:t>
            </a:r>
            <a:r>
              <a:rPr sz="2800" i="1" u="sng" dirty="0" err="1"/>
              <a:t>universo</a:t>
            </a:r>
            <a:r>
              <a:rPr sz="2800" i="1" u="sng" dirty="0"/>
              <a:t> </a:t>
            </a:r>
            <a:r>
              <a:rPr sz="2800" i="1" u="sng" dirty="0" err="1"/>
              <a:t>não</a:t>
            </a:r>
            <a:r>
              <a:rPr sz="2800" i="1" u="sng" dirty="0"/>
              <a:t> era o que </a:t>
            </a:r>
            <a:r>
              <a:rPr sz="2800" i="1" u="sng" dirty="0" err="1"/>
              <a:t>parecia</a:t>
            </a:r>
            <a:r>
              <a:rPr sz="2800" u="sng" dirty="0"/>
              <a:t>.</a:t>
            </a:r>
            <a:r>
              <a:rPr sz="2800" dirty="0"/>
              <a:t> (</a:t>
            </a:r>
            <a:r>
              <a:rPr sz="2800" b="1" dirty="0"/>
              <a:t>REVISTA TIME,</a:t>
            </a:r>
            <a:r>
              <a:rPr sz="2800" dirty="0"/>
              <a:t>  1999, </a:t>
            </a:r>
            <a:r>
              <a:rPr sz="2800" dirty="0" err="1"/>
              <a:t>tradução</a:t>
            </a:r>
            <a:r>
              <a:rPr sz="2800" dirty="0"/>
              <a:t> </a:t>
            </a:r>
            <a:r>
              <a:rPr sz="2800" dirty="0" err="1"/>
              <a:t>nossa</a:t>
            </a:r>
            <a:r>
              <a:rPr sz="2800" dirty="0"/>
              <a:t>)</a:t>
            </a:r>
          </a:p>
        </p:txBody>
      </p:sp>
      <p:sp>
        <p:nvSpPr>
          <p:cNvPr id="85" name="Shape 85"/>
          <p:cNvSpPr/>
          <p:nvPr/>
        </p:nvSpPr>
        <p:spPr>
          <a:xfrm>
            <a:off x="8153400" y="6418262"/>
            <a:ext cx="7620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 defTabSz="914400">
              <a:def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</a:rPr>
              <a:t>5</a:t>
            </a:r>
          </a:p>
        </p:txBody>
      </p:sp>
      <p:pic>
        <p:nvPicPr>
          <p:cNvPr id="86" name="einstein-tongue-jpg-1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0" y="4286250"/>
            <a:ext cx="4572000" cy="2571750"/>
          </a:xfrm>
          <a:prstGeom prst="rect">
            <a:avLst/>
          </a:prstGeom>
          <a:ln w="12700">
            <a:miter lim="400000"/>
          </a:ln>
          <a:effectLst>
            <a:outerShdw blurRad="63500" dist="139700" dir="2700000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490108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8153400" y="6418262"/>
            <a:ext cx="7620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 defTabSz="914400">
              <a:def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</a:rPr>
              <a:t>6</a:t>
            </a:r>
          </a:p>
        </p:txBody>
      </p:sp>
      <p:pic>
        <p:nvPicPr>
          <p:cNvPr id="89" name="Albert-Einstein-2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08175" y="1052512"/>
            <a:ext cx="5543550" cy="4425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61548860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37" t="34896" r="32803" b="13281"/>
          <a:stretch/>
        </p:blipFill>
        <p:spPr bwMode="auto">
          <a:xfrm>
            <a:off x="91434" y="1412776"/>
            <a:ext cx="8912028" cy="49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60397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8153400" y="6418262"/>
            <a:ext cx="7620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 defTabSz="914400">
              <a:def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</a:rPr>
              <a:t>8</a:t>
            </a:r>
          </a:p>
        </p:txBody>
      </p:sp>
      <p:pic>
        <p:nvPicPr>
          <p:cNvPr id="95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0825" y="908050"/>
            <a:ext cx="8605838" cy="48402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28021344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8153400" y="6418262"/>
            <a:ext cx="7620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 defTabSz="914400">
              <a:def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1000">
                <a:solidFill>
                  <a:srgbClr val="9B9A98"/>
                </a:solidFill>
                <a:uFill>
                  <a:solidFill>
                    <a:srgbClr val="9B9A98"/>
                  </a:solidFill>
                </a:uFill>
              </a:rPr>
              <a:t>9</a:t>
            </a:r>
          </a:p>
        </p:txBody>
      </p:sp>
      <p:pic>
        <p:nvPicPr>
          <p:cNvPr id="98" name="image-5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20712"/>
            <a:ext cx="9144000" cy="5143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673834982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</TotalTime>
  <Words>149</Words>
  <Application>Microsoft Office PowerPoint</Application>
  <PresentationFormat>Apresentação na tela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Elementar</vt:lpstr>
      <vt:lpstr>Relatividade Apresentação do Curso</vt:lpstr>
      <vt:lpstr>Motivações e Perspectivas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Objetivos do curso</vt:lpstr>
      <vt:lpstr>Conteúdos</vt:lpstr>
      <vt:lpstr>Avaliação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Relatividade Apresentação do Curso</dc:title>
  <dc:creator>profis</dc:creator>
  <cp:lastModifiedBy>Usuario</cp:lastModifiedBy>
  <cp:revision>5</cp:revision>
  <dcterms:created xsi:type="dcterms:W3CDTF">2018-03-06T01:55:24Z</dcterms:created>
  <dcterms:modified xsi:type="dcterms:W3CDTF">2018-03-06T16:27:51Z</dcterms:modified>
</cp:coreProperties>
</file>